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78" r:id="rId4"/>
    <p:sldId id="282" r:id="rId5"/>
    <p:sldId id="258" r:id="rId6"/>
    <p:sldId id="259" r:id="rId7"/>
    <p:sldId id="260" r:id="rId8"/>
    <p:sldId id="262" r:id="rId9"/>
    <p:sldId id="287" r:id="rId10"/>
    <p:sldId id="263" r:id="rId11"/>
    <p:sldId id="264" r:id="rId12"/>
    <p:sldId id="277" r:id="rId13"/>
    <p:sldId id="265" r:id="rId14"/>
    <p:sldId id="266" r:id="rId15"/>
    <p:sldId id="267" r:id="rId16"/>
    <p:sldId id="268" r:id="rId17"/>
    <p:sldId id="269" r:id="rId18"/>
    <p:sldId id="276" r:id="rId19"/>
    <p:sldId id="270" r:id="rId20"/>
    <p:sldId id="272" r:id="rId21"/>
    <p:sldId id="271" r:id="rId22"/>
    <p:sldId id="273" r:id="rId23"/>
    <p:sldId id="274" r:id="rId24"/>
    <p:sldId id="275" r:id="rId25"/>
    <p:sldId id="279" r:id="rId2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416C"/>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32" autoAdjust="0"/>
    <p:restoredTop sz="94660"/>
  </p:normalViewPr>
  <p:slideViewPr>
    <p:cSldViewPr snapToGrid="0">
      <p:cViewPr varScale="1">
        <p:scale>
          <a:sx n="67" d="100"/>
          <a:sy n="67" d="100"/>
        </p:scale>
        <p:origin x="77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5F2631-1038-4B5B-8250-1B49C7B36BE5}" type="datetimeFigureOut">
              <a:rPr lang="it-IT" smtClean="0"/>
              <a:t>25/08/2020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B7B5AF-3149-4F66-B8F8-C8BAF38DCE20}" type="slidenum">
              <a:rPr lang="it-IT" smtClean="0"/>
              <a:t>‹N›</a:t>
            </a:fld>
            <a:endParaRPr lang="it-IT"/>
          </a:p>
        </p:txBody>
      </p:sp>
    </p:spTree>
    <p:extLst>
      <p:ext uri="{BB962C8B-B14F-4D97-AF65-F5344CB8AC3E}">
        <p14:creationId xmlns:p14="http://schemas.microsoft.com/office/powerpoint/2010/main" val="4051218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5B4011-9B39-4081-8DE9-7E6317B4343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31FA3E8-68B2-43C3-A0FF-7DB9AA193A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47A6B842-3E83-475A-BBE2-A2E6F77FAB76}"/>
              </a:ext>
            </a:extLst>
          </p:cNvPr>
          <p:cNvSpPr>
            <a:spLocks noGrp="1"/>
          </p:cNvSpPr>
          <p:nvPr>
            <p:ph type="dt" sz="half" idx="10"/>
          </p:nvPr>
        </p:nvSpPr>
        <p:spPr/>
        <p:txBody>
          <a:bodyPr/>
          <a:lstStyle/>
          <a:p>
            <a:fld id="{1F46FAF1-9181-42A9-988C-F2A38296D403}" type="datetime1">
              <a:rPr lang="it-IT" smtClean="0"/>
              <a:t>25/08/2020</a:t>
            </a:fld>
            <a:endParaRPr lang="it-IT"/>
          </a:p>
        </p:txBody>
      </p:sp>
      <p:sp>
        <p:nvSpPr>
          <p:cNvPr id="5" name="Segnaposto piè di pagina 4">
            <a:extLst>
              <a:ext uri="{FF2B5EF4-FFF2-40B4-BE49-F238E27FC236}">
                <a16:creationId xmlns:a16="http://schemas.microsoft.com/office/drawing/2014/main" id="{0D7162F8-D6A9-445D-84CC-F53F95DDDD77}"/>
              </a:ext>
            </a:extLst>
          </p:cNvPr>
          <p:cNvSpPr>
            <a:spLocks noGrp="1"/>
          </p:cNvSpPr>
          <p:nvPr>
            <p:ph type="ftr" sz="quarter" idx="11"/>
          </p:nvPr>
        </p:nvSpPr>
        <p:spPr/>
        <p:txBody>
          <a:bodyPr/>
          <a:lstStyle/>
          <a:p>
            <a:r>
              <a:rPr lang="it-IT"/>
              <a:t>Tutorial compilazione Bando FIMI</a:t>
            </a:r>
          </a:p>
        </p:txBody>
      </p:sp>
      <p:sp>
        <p:nvSpPr>
          <p:cNvPr id="6" name="Segnaposto numero diapositiva 5">
            <a:extLst>
              <a:ext uri="{FF2B5EF4-FFF2-40B4-BE49-F238E27FC236}">
                <a16:creationId xmlns:a16="http://schemas.microsoft.com/office/drawing/2014/main" id="{F49854ED-1AF9-4132-87D6-690435F118E8}"/>
              </a:ext>
            </a:extLst>
          </p:cNvPr>
          <p:cNvSpPr>
            <a:spLocks noGrp="1"/>
          </p:cNvSpPr>
          <p:nvPr>
            <p:ph type="sldNum" sz="quarter" idx="12"/>
          </p:nvPr>
        </p:nvSpPr>
        <p:spPr/>
        <p:txBody>
          <a:bodyPr/>
          <a:lstStyle/>
          <a:p>
            <a:fld id="{E9178533-62E8-4B7D-9A7E-A182B9400B1A}" type="slidenum">
              <a:rPr lang="it-IT" smtClean="0"/>
              <a:t>‹N›</a:t>
            </a:fld>
            <a:endParaRPr lang="it-IT"/>
          </a:p>
        </p:txBody>
      </p:sp>
    </p:spTree>
    <p:extLst>
      <p:ext uri="{BB962C8B-B14F-4D97-AF65-F5344CB8AC3E}">
        <p14:creationId xmlns:p14="http://schemas.microsoft.com/office/powerpoint/2010/main" val="271263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06B7E9-2D6A-436D-B0D0-776B89E68D1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34E733A-7776-450E-BFBD-D9EBD9AEF21B}"/>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4FDDAEA-F9B1-41C7-9087-9E62992308A9}"/>
              </a:ext>
            </a:extLst>
          </p:cNvPr>
          <p:cNvSpPr>
            <a:spLocks noGrp="1"/>
          </p:cNvSpPr>
          <p:nvPr>
            <p:ph type="dt" sz="half" idx="10"/>
          </p:nvPr>
        </p:nvSpPr>
        <p:spPr/>
        <p:txBody>
          <a:bodyPr/>
          <a:lstStyle/>
          <a:p>
            <a:fld id="{D5250976-96E3-4420-8CC3-B4873B58AB91}" type="datetime1">
              <a:rPr lang="it-IT" smtClean="0"/>
              <a:t>25/08/2020</a:t>
            </a:fld>
            <a:endParaRPr lang="it-IT"/>
          </a:p>
        </p:txBody>
      </p:sp>
      <p:sp>
        <p:nvSpPr>
          <p:cNvPr id="5" name="Segnaposto piè di pagina 4">
            <a:extLst>
              <a:ext uri="{FF2B5EF4-FFF2-40B4-BE49-F238E27FC236}">
                <a16:creationId xmlns:a16="http://schemas.microsoft.com/office/drawing/2014/main" id="{CA2632D6-1BBF-436D-87A0-749B11B164F2}"/>
              </a:ext>
            </a:extLst>
          </p:cNvPr>
          <p:cNvSpPr>
            <a:spLocks noGrp="1"/>
          </p:cNvSpPr>
          <p:nvPr>
            <p:ph type="ftr" sz="quarter" idx="11"/>
          </p:nvPr>
        </p:nvSpPr>
        <p:spPr/>
        <p:txBody>
          <a:bodyPr/>
          <a:lstStyle/>
          <a:p>
            <a:r>
              <a:rPr lang="it-IT"/>
              <a:t>Tutorial compilazione Bando FIMI</a:t>
            </a:r>
          </a:p>
        </p:txBody>
      </p:sp>
      <p:sp>
        <p:nvSpPr>
          <p:cNvPr id="6" name="Segnaposto numero diapositiva 5">
            <a:extLst>
              <a:ext uri="{FF2B5EF4-FFF2-40B4-BE49-F238E27FC236}">
                <a16:creationId xmlns:a16="http://schemas.microsoft.com/office/drawing/2014/main" id="{FBF260F7-3D48-4F9A-9BC6-5A44ACB0DD8F}"/>
              </a:ext>
            </a:extLst>
          </p:cNvPr>
          <p:cNvSpPr>
            <a:spLocks noGrp="1"/>
          </p:cNvSpPr>
          <p:nvPr>
            <p:ph type="sldNum" sz="quarter" idx="12"/>
          </p:nvPr>
        </p:nvSpPr>
        <p:spPr/>
        <p:txBody>
          <a:bodyPr/>
          <a:lstStyle/>
          <a:p>
            <a:fld id="{E9178533-62E8-4B7D-9A7E-A182B9400B1A}" type="slidenum">
              <a:rPr lang="it-IT" smtClean="0"/>
              <a:t>‹N›</a:t>
            </a:fld>
            <a:endParaRPr lang="it-IT"/>
          </a:p>
        </p:txBody>
      </p:sp>
    </p:spTree>
    <p:extLst>
      <p:ext uri="{BB962C8B-B14F-4D97-AF65-F5344CB8AC3E}">
        <p14:creationId xmlns:p14="http://schemas.microsoft.com/office/powerpoint/2010/main" val="3653368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40936E4-AA9A-4E5E-A4B0-44AEC27436A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C341729-4A2C-4904-B1CA-E5DF0E927DF9}"/>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C019D5F-E5DF-488C-8190-246EFBA06AD0}"/>
              </a:ext>
            </a:extLst>
          </p:cNvPr>
          <p:cNvSpPr>
            <a:spLocks noGrp="1"/>
          </p:cNvSpPr>
          <p:nvPr>
            <p:ph type="dt" sz="half" idx="10"/>
          </p:nvPr>
        </p:nvSpPr>
        <p:spPr/>
        <p:txBody>
          <a:bodyPr/>
          <a:lstStyle/>
          <a:p>
            <a:fld id="{1B7B4D55-7A0E-4167-B50C-AD24C951515D}" type="datetime1">
              <a:rPr lang="it-IT" smtClean="0"/>
              <a:t>25/08/2020</a:t>
            </a:fld>
            <a:endParaRPr lang="it-IT"/>
          </a:p>
        </p:txBody>
      </p:sp>
      <p:sp>
        <p:nvSpPr>
          <p:cNvPr id="5" name="Segnaposto piè di pagina 4">
            <a:extLst>
              <a:ext uri="{FF2B5EF4-FFF2-40B4-BE49-F238E27FC236}">
                <a16:creationId xmlns:a16="http://schemas.microsoft.com/office/drawing/2014/main" id="{0DF37A5C-AD95-4D31-BDF0-42A7FBA2194C}"/>
              </a:ext>
            </a:extLst>
          </p:cNvPr>
          <p:cNvSpPr>
            <a:spLocks noGrp="1"/>
          </p:cNvSpPr>
          <p:nvPr>
            <p:ph type="ftr" sz="quarter" idx="11"/>
          </p:nvPr>
        </p:nvSpPr>
        <p:spPr/>
        <p:txBody>
          <a:bodyPr/>
          <a:lstStyle/>
          <a:p>
            <a:r>
              <a:rPr lang="it-IT"/>
              <a:t>Tutorial compilazione Bando FIMI</a:t>
            </a:r>
          </a:p>
        </p:txBody>
      </p:sp>
      <p:sp>
        <p:nvSpPr>
          <p:cNvPr id="6" name="Segnaposto numero diapositiva 5">
            <a:extLst>
              <a:ext uri="{FF2B5EF4-FFF2-40B4-BE49-F238E27FC236}">
                <a16:creationId xmlns:a16="http://schemas.microsoft.com/office/drawing/2014/main" id="{AC1BC573-7D74-4694-9E2D-45CD18836BBD}"/>
              </a:ext>
            </a:extLst>
          </p:cNvPr>
          <p:cNvSpPr>
            <a:spLocks noGrp="1"/>
          </p:cNvSpPr>
          <p:nvPr>
            <p:ph type="sldNum" sz="quarter" idx="12"/>
          </p:nvPr>
        </p:nvSpPr>
        <p:spPr/>
        <p:txBody>
          <a:bodyPr/>
          <a:lstStyle/>
          <a:p>
            <a:fld id="{E9178533-62E8-4B7D-9A7E-A182B9400B1A}" type="slidenum">
              <a:rPr lang="it-IT" smtClean="0"/>
              <a:t>‹N›</a:t>
            </a:fld>
            <a:endParaRPr lang="it-IT"/>
          </a:p>
        </p:txBody>
      </p:sp>
    </p:spTree>
    <p:extLst>
      <p:ext uri="{BB962C8B-B14F-4D97-AF65-F5344CB8AC3E}">
        <p14:creationId xmlns:p14="http://schemas.microsoft.com/office/powerpoint/2010/main" val="3281953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678F8B-A627-40B8-86B5-8FD2EC5092B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945C7CE-2518-48AC-BFB0-139C3F725A02}"/>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F80F766-EF2C-4431-982E-A414CB8B9E73}"/>
              </a:ext>
            </a:extLst>
          </p:cNvPr>
          <p:cNvSpPr>
            <a:spLocks noGrp="1"/>
          </p:cNvSpPr>
          <p:nvPr>
            <p:ph type="dt" sz="half" idx="10"/>
          </p:nvPr>
        </p:nvSpPr>
        <p:spPr/>
        <p:txBody>
          <a:bodyPr/>
          <a:lstStyle/>
          <a:p>
            <a:fld id="{53AE1F0C-1292-4E25-A14D-27F8BE065E86}" type="datetime1">
              <a:rPr lang="it-IT" smtClean="0"/>
              <a:t>25/08/2020</a:t>
            </a:fld>
            <a:endParaRPr lang="it-IT"/>
          </a:p>
        </p:txBody>
      </p:sp>
      <p:sp>
        <p:nvSpPr>
          <p:cNvPr id="5" name="Segnaposto piè di pagina 4">
            <a:extLst>
              <a:ext uri="{FF2B5EF4-FFF2-40B4-BE49-F238E27FC236}">
                <a16:creationId xmlns:a16="http://schemas.microsoft.com/office/drawing/2014/main" id="{8C054367-0C97-4619-B370-54DD0EEA7690}"/>
              </a:ext>
            </a:extLst>
          </p:cNvPr>
          <p:cNvSpPr>
            <a:spLocks noGrp="1"/>
          </p:cNvSpPr>
          <p:nvPr>
            <p:ph type="ftr" sz="quarter" idx="11"/>
          </p:nvPr>
        </p:nvSpPr>
        <p:spPr/>
        <p:txBody>
          <a:bodyPr/>
          <a:lstStyle/>
          <a:p>
            <a:r>
              <a:rPr lang="it-IT"/>
              <a:t>Tutorial compilazione Bando FIMI</a:t>
            </a:r>
          </a:p>
        </p:txBody>
      </p:sp>
      <p:sp>
        <p:nvSpPr>
          <p:cNvPr id="6" name="Segnaposto numero diapositiva 5">
            <a:extLst>
              <a:ext uri="{FF2B5EF4-FFF2-40B4-BE49-F238E27FC236}">
                <a16:creationId xmlns:a16="http://schemas.microsoft.com/office/drawing/2014/main" id="{3D961BF2-58BE-43B2-85D0-E560150B1796}"/>
              </a:ext>
            </a:extLst>
          </p:cNvPr>
          <p:cNvSpPr>
            <a:spLocks noGrp="1"/>
          </p:cNvSpPr>
          <p:nvPr>
            <p:ph type="sldNum" sz="quarter" idx="12"/>
          </p:nvPr>
        </p:nvSpPr>
        <p:spPr/>
        <p:txBody>
          <a:bodyPr/>
          <a:lstStyle/>
          <a:p>
            <a:fld id="{E9178533-62E8-4B7D-9A7E-A182B9400B1A}" type="slidenum">
              <a:rPr lang="it-IT" smtClean="0"/>
              <a:t>‹N›</a:t>
            </a:fld>
            <a:endParaRPr lang="it-IT"/>
          </a:p>
        </p:txBody>
      </p:sp>
    </p:spTree>
    <p:extLst>
      <p:ext uri="{BB962C8B-B14F-4D97-AF65-F5344CB8AC3E}">
        <p14:creationId xmlns:p14="http://schemas.microsoft.com/office/powerpoint/2010/main" val="2268266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4A6CED-E643-4623-9276-CEB01A51690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C02CBD7-0F6B-48E7-AF66-5A23E1AE86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29970580-3764-4E26-AAEE-248C4C5D9FC1}"/>
              </a:ext>
            </a:extLst>
          </p:cNvPr>
          <p:cNvSpPr>
            <a:spLocks noGrp="1"/>
          </p:cNvSpPr>
          <p:nvPr>
            <p:ph type="dt" sz="half" idx="10"/>
          </p:nvPr>
        </p:nvSpPr>
        <p:spPr/>
        <p:txBody>
          <a:bodyPr/>
          <a:lstStyle/>
          <a:p>
            <a:fld id="{3F056261-E163-4E10-8BCE-12A21EAE5F66}" type="datetime1">
              <a:rPr lang="it-IT" smtClean="0"/>
              <a:t>25/08/2020</a:t>
            </a:fld>
            <a:endParaRPr lang="it-IT"/>
          </a:p>
        </p:txBody>
      </p:sp>
      <p:sp>
        <p:nvSpPr>
          <p:cNvPr id="5" name="Segnaposto piè di pagina 4">
            <a:extLst>
              <a:ext uri="{FF2B5EF4-FFF2-40B4-BE49-F238E27FC236}">
                <a16:creationId xmlns:a16="http://schemas.microsoft.com/office/drawing/2014/main" id="{297FCDA2-76F6-430C-87A7-CFAB8955B699}"/>
              </a:ext>
            </a:extLst>
          </p:cNvPr>
          <p:cNvSpPr>
            <a:spLocks noGrp="1"/>
          </p:cNvSpPr>
          <p:nvPr>
            <p:ph type="ftr" sz="quarter" idx="11"/>
          </p:nvPr>
        </p:nvSpPr>
        <p:spPr/>
        <p:txBody>
          <a:bodyPr/>
          <a:lstStyle/>
          <a:p>
            <a:r>
              <a:rPr lang="it-IT"/>
              <a:t>Tutorial compilazione Bando FIMI</a:t>
            </a:r>
          </a:p>
        </p:txBody>
      </p:sp>
      <p:sp>
        <p:nvSpPr>
          <p:cNvPr id="6" name="Segnaposto numero diapositiva 5">
            <a:extLst>
              <a:ext uri="{FF2B5EF4-FFF2-40B4-BE49-F238E27FC236}">
                <a16:creationId xmlns:a16="http://schemas.microsoft.com/office/drawing/2014/main" id="{46909E32-857B-4235-B2F1-808AE7A00EAD}"/>
              </a:ext>
            </a:extLst>
          </p:cNvPr>
          <p:cNvSpPr>
            <a:spLocks noGrp="1"/>
          </p:cNvSpPr>
          <p:nvPr>
            <p:ph type="sldNum" sz="quarter" idx="12"/>
          </p:nvPr>
        </p:nvSpPr>
        <p:spPr/>
        <p:txBody>
          <a:bodyPr/>
          <a:lstStyle/>
          <a:p>
            <a:fld id="{E9178533-62E8-4B7D-9A7E-A182B9400B1A}" type="slidenum">
              <a:rPr lang="it-IT" smtClean="0"/>
              <a:t>‹N›</a:t>
            </a:fld>
            <a:endParaRPr lang="it-IT"/>
          </a:p>
        </p:txBody>
      </p:sp>
    </p:spTree>
    <p:extLst>
      <p:ext uri="{BB962C8B-B14F-4D97-AF65-F5344CB8AC3E}">
        <p14:creationId xmlns:p14="http://schemas.microsoft.com/office/powerpoint/2010/main" val="1910773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AD8E47-3E65-431F-9ED5-4FDD7986D8C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267BED8-B46A-48BE-B3EE-5AAE8C083612}"/>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CAD0AA8-E02F-47BF-AFF1-DE1CB7EFCE34}"/>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563F8C2-CE56-4788-9944-BECF458372E9}"/>
              </a:ext>
            </a:extLst>
          </p:cNvPr>
          <p:cNvSpPr>
            <a:spLocks noGrp="1"/>
          </p:cNvSpPr>
          <p:nvPr>
            <p:ph type="dt" sz="half" idx="10"/>
          </p:nvPr>
        </p:nvSpPr>
        <p:spPr/>
        <p:txBody>
          <a:bodyPr/>
          <a:lstStyle/>
          <a:p>
            <a:fld id="{49114DD1-C878-44E4-9C83-2D98852E55D4}" type="datetime1">
              <a:rPr lang="it-IT" smtClean="0"/>
              <a:t>25/08/2020</a:t>
            </a:fld>
            <a:endParaRPr lang="it-IT"/>
          </a:p>
        </p:txBody>
      </p:sp>
      <p:sp>
        <p:nvSpPr>
          <p:cNvPr id="6" name="Segnaposto piè di pagina 5">
            <a:extLst>
              <a:ext uri="{FF2B5EF4-FFF2-40B4-BE49-F238E27FC236}">
                <a16:creationId xmlns:a16="http://schemas.microsoft.com/office/drawing/2014/main" id="{3154EB7E-4B9A-495D-8FE8-BF0975ED05E4}"/>
              </a:ext>
            </a:extLst>
          </p:cNvPr>
          <p:cNvSpPr>
            <a:spLocks noGrp="1"/>
          </p:cNvSpPr>
          <p:nvPr>
            <p:ph type="ftr" sz="quarter" idx="11"/>
          </p:nvPr>
        </p:nvSpPr>
        <p:spPr/>
        <p:txBody>
          <a:bodyPr/>
          <a:lstStyle/>
          <a:p>
            <a:r>
              <a:rPr lang="it-IT"/>
              <a:t>Tutorial compilazione Bando FIMI</a:t>
            </a:r>
          </a:p>
        </p:txBody>
      </p:sp>
      <p:sp>
        <p:nvSpPr>
          <p:cNvPr id="7" name="Segnaposto numero diapositiva 6">
            <a:extLst>
              <a:ext uri="{FF2B5EF4-FFF2-40B4-BE49-F238E27FC236}">
                <a16:creationId xmlns:a16="http://schemas.microsoft.com/office/drawing/2014/main" id="{EA33B5D1-7B99-41D1-8EDF-00751364F047}"/>
              </a:ext>
            </a:extLst>
          </p:cNvPr>
          <p:cNvSpPr>
            <a:spLocks noGrp="1"/>
          </p:cNvSpPr>
          <p:nvPr>
            <p:ph type="sldNum" sz="quarter" idx="12"/>
          </p:nvPr>
        </p:nvSpPr>
        <p:spPr/>
        <p:txBody>
          <a:bodyPr/>
          <a:lstStyle/>
          <a:p>
            <a:fld id="{E9178533-62E8-4B7D-9A7E-A182B9400B1A}" type="slidenum">
              <a:rPr lang="it-IT" smtClean="0"/>
              <a:t>‹N›</a:t>
            </a:fld>
            <a:endParaRPr lang="it-IT"/>
          </a:p>
        </p:txBody>
      </p:sp>
    </p:spTree>
    <p:extLst>
      <p:ext uri="{BB962C8B-B14F-4D97-AF65-F5344CB8AC3E}">
        <p14:creationId xmlns:p14="http://schemas.microsoft.com/office/powerpoint/2010/main" val="2366813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E80834-66ED-43C9-8F29-1BA04EEC7BA8}"/>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D3E1A4B-250C-43E8-A172-7B5441173C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AD43F52E-17E9-44C1-A6F7-3F0FB9382371}"/>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1279D11-E938-4172-A613-3706F660DB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E3133183-AE0F-4C42-B854-3ECB76A84E2E}"/>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2B4D672-4D95-4A88-B883-B2E87ADE91C8}"/>
              </a:ext>
            </a:extLst>
          </p:cNvPr>
          <p:cNvSpPr>
            <a:spLocks noGrp="1"/>
          </p:cNvSpPr>
          <p:nvPr>
            <p:ph type="dt" sz="half" idx="10"/>
          </p:nvPr>
        </p:nvSpPr>
        <p:spPr/>
        <p:txBody>
          <a:bodyPr/>
          <a:lstStyle/>
          <a:p>
            <a:fld id="{1B8355F6-C3C7-47DB-83DE-EEC70500E67F}" type="datetime1">
              <a:rPr lang="it-IT" smtClean="0"/>
              <a:t>25/08/2020</a:t>
            </a:fld>
            <a:endParaRPr lang="it-IT"/>
          </a:p>
        </p:txBody>
      </p:sp>
      <p:sp>
        <p:nvSpPr>
          <p:cNvPr id="8" name="Segnaposto piè di pagina 7">
            <a:extLst>
              <a:ext uri="{FF2B5EF4-FFF2-40B4-BE49-F238E27FC236}">
                <a16:creationId xmlns:a16="http://schemas.microsoft.com/office/drawing/2014/main" id="{1336F708-461E-4685-A49D-5184D3166783}"/>
              </a:ext>
            </a:extLst>
          </p:cNvPr>
          <p:cNvSpPr>
            <a:spLocks noGrp="1"/>
          </p:cNvSpPr>
          <p:nvPr>
            <p:ph type="ftr" sz="quarter" idx="11"/>
          </p:nvPr>
        </p:nvSpPr>
        <p:spPr/>
        <p:txBody>
          <a:bodyPr/>
          <a:lstStyle/>
          <a:p>
            <a:r>
              <a:rPr lang="it-IT"/>
              <a:t>Tutorial compilazione Bando FIMI</a:t>
            </a:r>
          </a:p>
        </p:txBody>
      </p:sp>
      <p:sp>
        <p:nvSpPr>
          <p:cNvPr id="9" name="Segnaposto numero diapositiva 8">
            <a:extLst>
              <a:ext uri="{FF2B5EF4-FFF2-40B4-BE49-F238E27FC236}">
                <a16:creationId xmlns:a16="http://schemas.microsoft.com/office/drawing/2014/main" id="{AD23E171-D053-4319-8532-B70A6EB89BDF}"/>
              </a:ext>
            </a:extLst>
          </p:cNvPr>
          <p:cNvSpPr>
            <a:spLocks noGrp="1"/>
          </p:cNvSpPr>
          <p:nvPr>
            <p:ph type="sldNum" sz="quarter" idx="12"/>
          </p:nvPr>
        </p:nvSpPr>
        <p:spPr/>
        <p:txBody>
          <a:bodyPr/>
          <a:lstStyle/>
          <a:p>
            <a:fld id="{E9178533-62E8-4B7D-9A7E-A182B9400B1A}" type="slidenum">
              <a:rPr lang="it-IT" smtClean="0"/>
              <a:t>‹N›</a:t>
            </a:fld>
            <a:endParaRPr lang="it-IT"/>
          </a:p>
        </p:txBody>
      </p:sp>
    </p:spTree>
    <p:extLst>
      <p:ext uri="{BB962C8B-B14F-4D97-AF65-F5344CB8AC3E}">
        <p14:creationId xmlns:p14="http://schemas.microsoft.com/office/powerpoint/2010/main" val="851851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71CD87-7EF8-4D23-A920-362D4F82619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902FB21-481C-4698-A16F-CCB0F00F6A8F}"/>
              </a:ext>
            </a:extLst>
          </p:cNvPr>
          <p:cNvSpPr>
            <a:spLocks noGrp="1"/>
          </p:cNvSpPr>
          <p:nvPr>
            <p:ph type="dt" sz="half" idx="10"/>
          </p:nvPr>
        </p:nvSpPr>
        <p:spPr/>
        <p:txBody>
          <a:bodyPr/>
          <a:lstStyle/>
          <a:p>
            <a:fld id="{4B38294E-5DFF-48E7-85E8-D7DF75135BB7}" type="datetime1">
              <a:rPr lang="it-IT" smtClean="0"/>
              <a:t>25/08/2020</a:t>
            </a:fld>
            <a:endParaRPr lang="it-IT"/>
          </a:p>
        </p:txBody>
      </p:sp>
      <p:sp>
        <p:nvSpPr>
          <p:cNvPr id="4" name="Segnaposto piè di pagina 3">
            <a:extLst>
              <a:ext uri="{FF2B5EF4-FFF2-40B4-BE49-F238E27FC236}">
                <a16:creationId xmlns:a16="http://schemas.microsoft.com/office/drawing/2014/main" id="{8CD9F77E-254F-406B-9AF4-F29FD05873D0}"/>
              </a:ext>
            </a:extLst>
          </p:cNvPr>
          <p:cNvSpPr>
            <a:spLocks noGrp="1"/>
          </p:cNvSpPr>
          <p:nvPr>
            <p:ph type="ftr" sz="quarter" idx="11"/>
          </p:nvPr>
        </p:nvSpPr>
        <p:spPr/>
        <p:txBody>
          <a:bodyPr/>
          <a:lstStyle/>
          <a:p>
            <a:r>
              <a:rPr lang="it-IT"/>
              <a:t>Tutorial compilazione Bando FIMI</a:t>
            </a:r>
          </a:p>
        </p:txBody>
      </p:sp>
      <p:sp>
        <p:nvSpPr>
          <p:cNvPr id="5" name="Segnaposto numero diapositiva 4">
            <a:extLst>
              <a:ext uri="{FF2B5EF4-FFF2-40B4-BE49-F238E27FC236}">
                <a16:creationId xmlns:a16="http://schemas.microsoft.com/office/drawing/2014/main" id="{260934C2-3F33-459F-B52D-CD776E2E3081}"/>
              </a:ext>
            </a:extLst>
          </p:cNvPr>
          <p:cNvSpPr>
            <a:spLocks noGrp="1"/>
          </p:cNvSpPr>
          <p:nvPr>
            <p:ph type="sldNum" sz="quarter" idx="12"/>
          </p:nvPr>
        </p:nvSpPr>
        <p:spPr/>
        <p:txBody>
          <a:bodyPr/>
          <a:lstStyle/>
          <a:p>
            <a:fld id="{E9178533-62E8-4B7D-9A7E-A182B9400B1A}" type="slidenum">
              <a:rPr lang="it-IT" smtClean="0"/>
              <a:t>‹N›</a:t>
            </a:fld>
            <a:endParaRPr lang="it-IT"/>
          </a:p>
        </p:txBody>
      </p:sp>
    </p:spTree>
    <p:extLst>
      <p:ext uri="{BB962C8B-B14F-4D97-AF65-F5344CB8AC3E}">
        <p14:creationId xmlns:p14="http://schemas.microsoft.com/office/powerpoint/2010/main" val="4001925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93F3EA3-1F9F-47D8-8E36-1591C0F3A370}"/>
              </a:ext>
            </a:extLst>
          </p:cNvPr>
          <p:cNvSpPr>
            <a:spLocks noGrp="1"/>
          </p:cNvSpPr>
          <p:nvPr>
            <p:ph type="dt" sz="half" idx="10"/>
          </p:nvPr>
        </p:nvSpPr>
        <p:spPr/>
        <p:txBody>
          <a:bodyPr/>
          <a:lstStyle/>
          <a:p>
            <a:fld id="{5FA38BB7-E81F-422B-82C2-620BFF4DB7C1}" type="datetime1">
              <a:rPr lang="it-IT" smtClean="0"/>
              <a:t>25/08/2020</a:t>
            </a:fld>
            <a:endParaRPr lang="it-IT"/>
          </a:p>
        </p:txBody>
      </p:sp>
      <p:sp>
        <p:nvSpPr>
          <p:cNvPr id="3" name="Segnaposto piè di pagina 2">
            <a:extLst>
              <a:ext uri="{FF2B5EF4-FFF2-40B4-BE49-F238E27FC236}">
                <a16:creationId xmlns:a16="http://schemas.microsoft.com/office/drawing/2014/main" id="{6D29FE01-678D-4407-9B73-C671BDE32353}"/>
              </a:ext>
            </a:extLst>
          </p:cNvPr>
          <p:cNvSpPr>
            <a:spLocks noGrp="1"/>
          </p:cNvSpPr>
          <p:nvPr>
            <p:ph type="ftr" sz="quarter" idx="11"/>
          </p:nvPr>
        </p:nvSpPr>
        <p:spPr/>
        <p:txBody>
          <a:bodyPr/>
          <a:lstStyle/>
          <a:p>
            <a:r>
              <a:rPr lang="it-IT"/>
              <a:t>Tutorial compilazione Bando FIMI</a:t>
            </a:r>
          </a:p>
        </p:txBody>
      </p:sp>
      <p:sp>
        <p:nvSpPr>
          <p:cNvPr id="4" name="Segnaposto numero diapositiva 3">
            <a:extLst>
              <a:ext uri="{FF2B5EF4-FFF2-40B4-BE49-F238E27FC236}">
                <a16:creationId xmlns:a16="http://schemas.microsoft.com/office/drawing/2014/main" id="{08551CD0-DE0C-4D2F-85FD-1DEA63D79187}"/>
              </a:ext>
            </a:extLst>
          </p:cNvPr>
          <p:cNvSpPr>
            <a:spLocks noGrp="1"/>
          </p:cNvSpPr>
          <p:nvPr>
            <p:ph type="sldNum" sz="quarter" idx="12"/>
          </p:nvPr>
        </p:nvSpPr>
        <p:spPr/>
        <p:txBody>
          <a:bodyPr/>
          <a:lstStyle/>
          <a:p>
            <a:fld id="{E9178533-62E8-4B7D-9A7E-A182B9400B1A}" type="slidenum">
              <a:rPr lang="it-IT" smtClean="0"/>
              <a:t>‹N›</a:t>
            </a:fld>
            <a:endParaRPr lang="it-IT"/>
          </a:p>
        </p:txBody>
      </p:sp>
    </p:spTree>
    <p:extLst>
      <p:ext uri="{BB962C8B-B14F-4D97-AF65-F5344CB8AC3E}">
        <p14:creationId xmlns:p14="http://schemas.microsoft.com/office/powerpoint/2010/main" val="356343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BDD686-F7E8-41C6-8780-1BEECACA6F2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F13204D-6D62-4729-8C1E-91A00253F2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B3E8925-3752-4751-B023-AB3EEF73C0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9C7FAD2F-1D24-410F-AE1E-E9F1F6890CBF}"/>
              </a:ext>
            </a:extLst>
          </p:cNvPr>
          <p:cNvSpPr>
            <a:spLocks noGrp="1"/>
          </p:cNvSpPr>
          <p:nvPr>
            <p:ph type="dt" sz="half" idx="10"/>
          </p:nvPr>
        </p:nvSpPr>
        <p:spPr/>
        <p:txBody>
          <a:bodyPr/>
          <a:lstStyle/>
          <a:p>
            <a:fld id="{2B4AAE21-E10B-4327-AA99-4EA8DA471F94}" type="datetime1">
              <a:rPr lang="it-IT" smtClean="0"/>
              <a:t>25/08/2020</a:t>
            </a:fld>
            <a:endParaRPr lang="it-IT"/>
          </a:p>
        </p:txBody>
      </p:sp>
      <p:sp>
        <p:nvSpPr>
          <p:cNvPr id="6" name="Segnaposto piè di pagina 5">
            <a:extLst>
              <a:ext uri="{FF2B5EF4-FFF2-40B4-BE49-F238E27FC236}">
                <a16:creationId xmlns:a16="http://schemas.microsoft.com/office/drawing/2014/main" id="{7F81C332-3F5F-41CD-8132-2420F0B80ED8}"/>
              </a:ext>
            </a:extLst>
          </p:cNvPr>
          <p:cNvSpPr>
            <a:spLocks noGrp="1"/>
          </p:cNvSpPr>
          <p:nvPr>
            <p:ph type="ftr" sz="quarter" idx="11"/>
          </p:nvPr>
        </p:nvSpPr>
        <p:spPr/>
        <p:txBody>
          <a:bodyPr/>
          <a:lstStyle/>
          <a:p>
            <a:r>
              <a:rPr lang="it-IT"/>
              <a:t>Tutorial compilazione Bando FIMI</a:t>
            </a:r>
          </a:p>
        </p:txBody>
      </p:sp>
      <p:sp>
        <p:nvSpPr>
          <p:cNvPr id="7" name="Segnaposto numero diapositiva 6">
            <a:extLst>
              <a:ext uri="{FF2B5EF4-FFF2-40B4-BE49-F238E27FC236}">
                <a16:creationId xmlns:a16="http://schemas.microsoft.com/office/drawing/2014/main" id="{A9C676AE-D347-4DEA-B6F4-3E92D3AAEBD0}"/>
              </a:ext>
            </a:extLst>
          </p:cNvPr>
          <p:cNvSpPr>
            <a:spLocks noGrp="1"/>
          </p:cNvSpPr>
          <p:nvPr>
            <p:ph type="sldNum" sz="quarter" idx="12"/>
          </p:nvPr>
        </p:nvSpPr>
        <p:spPr/>
        <p:txBody>
          <a:bodyPr/>
          <a:lstStyle/>
          <a:p>
            <a:fld id="{E9178533-62E8-4B7D-9A7E-A182B9400B1A}" type="slidenum">
              <a:rPr lang="it-IT" smtClean="0"/>
              <a:t>‹N›</a:t>
            </a:fld>
            <a:endParaRPr lang="it-IT"/>
          </a:p>
        </p:txBody>
      </p:sp>
    </p:spTree>
    <p:extLst>
      <p:ext uri="{BB962C8B-B14F-4D97-AF65-F5344CB8AC3E}">
        <p14:creationId xmlns:p14="http://schemas.microsoft.com/office/powerpoint/2010/main" val="1284646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A59901-D4DB-43F1-85DA-95DEE4F43A4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42E874C-DAD6-4DA7-842C-73197B17B3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D0B40F5-856E-4BA7-8FEE-28AE604175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BD244200-5D08-491D-A7C0-D38F9BD599E8}"/>
              </a:ext>
            </a:extLst>
          </p:cNvPr>
          <p:cNvSpPr>
            <a:spLocks noGrp="1"/>
          </p:cNvSpPr>
          <p:nvPr>
            <p:ph type="dt" sz="half" idx="10"/>
          </p:nvPr>
        </p:nvSpPr>
        <p:spPr/>
        <p:txBody>
          <a:bodyPr/>
          <a:lstStyle/>
          <a:p>
            <a:fld id="{54A2ACFA-5297-439F-AC08-2188C481A142}" type="datetime1">
              <a:rPr lang="it-IT" smtClean="0"/>
              <a:t>25/08/2020</a:t>
            </a:fld>
            <a:endParaRPr lang="it-IT"/>
          </a:p>
        </p:txBody>
      </p:sp>
      <p:sp>
        <p:nvSpPr>
          <p:cNvPr id="6" name="Segnaposto piè di pagina 5">
            <a:extLst>
              <a:ext uri="{FF2B5EF4-FFF2-40B4-BE49-F238E27FC236}">
                <a16:creationId xmlns:a16="http://schemas.microsoft.com/office/drawing/2014/main" id="{9240F0D9-5E38-488C-AEF9-3F355C4BBC8B}"/>
              </a:ext>
            </a:extLst>
          </p:cNvPr>
          <p:cNvSpPr>
            <a:spLocks noGrp="1"/>
          </p:cNvSpPr>
          <p:nvPr>
            <p:ph type="ftr" sz="quarter" idx="11"/>
          </p:nvPr>
        </p:nvSpPr>
        <p:spPr/>
        <p:txBody>
          <a:bodyPr/>
          <a:lstStyle/>
          <a:p>
            <a:r>
              <a:rPr lang="it-IT"/>
              <a:t>Tutorial compilazione Bando FIMI</a:t>
            </a:r>
          </a:p>
        </p:txBody>
      </p:sp>
      <p:sp>
        <p:nvSpPr>
          <p:cNvPr id="7" name="Segnaposto numero diapositiva 6">
            <a:extLst>
              <a:ext uri="{FF2B5EF4-FFF2-40B4-BE49-F238E27FC236}">
                <a16:creationId xmlns:a16="http://schemas.microsoft.com/office/drawing/2014/main" id="{83CCB439-9385-4C50-B4D2-DC147080D033}"/>
              </a:ext>
            </a:extLst>
          </p:cNvPr>
          <p:cNvSpPr>
            <a:spLocks noGrp="1"/>
          </p:cNvSpPr>
          <p:nvPr>
            <p:ph type="sldNum" sz="quarter" idx="12"/>
          </p:nvPr>
        </p:nvSpPr>
        <p:spPr/>
        <p:txBody>
          <a:bodyPr/>
          <a:lstStyle/>
          <a:p>
            <a:fld id="{E9178533-62E8-4B7D-9A7E-A182B9400B1A}" type="slidenum">
              <a:rPr lang="it-IT" smtClean="0"/>
              <a:t>‹N›</a:t>
            </a:fld>
            <a:endParaRPr lang="it-IT"/>
          </a:p>
        </p:txBody>
      </p:sp>
    </p:spTree>
    <p:extLst>
      <p:ext uri="{BB962C8B-B14F-4D97-AF65-F5344CB8AC3E}">
        <p14:creationId xmlns:p14="http://schemas.microsoft.com/office/powerpoint/2010/main" val="2695464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833B609-E832-4B59-B546-DA8BC6FAD0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02163CC-685C-4E89-8FB3-C4AE5F2A4F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036A032-6494-41B1-A01F-683AC5AE1D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31A51-5F1E-4682-838E-6AC5AD44F573}" type="datetime1">
              <a:rPr lang="it-IT" smtClean="0"/>
              <a:t>25/08/2020</a:t>
            </a:fld>
            <a:endParaRPr lang="it-IT"/>
          </a:p>
        </p:txBody>
      </p:sp>
      <p:sp>
        <p:nvSpPr>
          <p:cNvPr id="5" name="Segnaposto piè di pagina 4">
            <a:extLst>
              <a:ext uri="{FF2B5EF4-FFF2-40B4-BE49-F238E27FC236}">
                <a16:creationId xmlns:a16="http://schemas.microsoft.com/office/drawing/2014/main" id="{88A9955A-E13E-4627-A4E1-B9C91BBCED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Tutorial compilazione Bando FIMI</a:t>
            </a:r>
          </a:p>
        </p:txBody>
      </p:sp>
      <p:sp>
        <p:nvSpPr>
          <p:cNvPr id="6" name="Segnaposto numero diapositiva 5">
            <a:extLst>
              <a:ext uri="{FF2B5EF4-FFF2-40B4-BE49-F238E27FC236}">
                <a16:creationId xmlns:a16="http://schemas.microsoft.com/office/drawing/2014/main" id="{79BFDDA4-ADF6-4B26-8F31-A6B77A6262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78533-62E8-4B7D-9A7E-A182B9400B1A}" type="slidenum">
              <a:rPr lang="it-IT" smtClean="0"/>
              <a:t>‹N›</a:t>
            </a:fld>
            <a:endParaRPr lang="it-IT"/>
          </a:p>
        </p:txBody>
      </p:sp>
    </p:spTree>
    <p:extLst>
      <p:ext uri="{BB962C8B-B14F-4D97-AF65-F5344CB8AC3E}">
        <p14:creationId xmlns:p14="http://schemas.microsoft.com/office/powerpoint/2010/main" val="645282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17.jpe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Risultati immagini per logo csi piemonte">
            <a:extLst>
              <a:ext uri="{FF2B5EF4-FFF2-40B4-BE49-F238E27FC236}">
                <a16:creationId xmlns:a16="http://schemas.microsoft.com/office/drawing/2014/main" id="{5AFF1AE1-1866-49F2-BB4F-2AB918B613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985" y="471854"/>
            <a:ext cx="2350477" cy="1175239"/>
          </a:xfrm>
          <a:prstGeom prst="rect">
            <a:avLst/>
          </a:prstGeom>
          <a:noFill/>
          <a:extLst>
            <a:ext uri="{909E8E84-426E-40DD-AFC4-6F175D3DCCD1}">
              <a14:hiddenFill xmlns:a14="http://schemas.microsoft.com/office/drawing/2010/main">
                <a:solidFill>
                  <a:srgbClr val="FFFFFF"/>
                </a:solidFill>
              </a14:hiddenFill>
            </a:ext>
          </a:extLst>
        </p:spPr>
      </p:pic>
      <p:sp>
        <p:nvSpPr>
          <p:cNvPr id="10" name="Segnaposto numero diapositiva 9">
            <a:extLst>
              <a:ext uri="{FF2B5EF4-FFF2-40B4-BE49-F238E27FC236}">
                <a16:creationId xmlns:a16="http://schemas.microsoft.com/office/drawing/2014/main" id="{1BAC3D2E-63A4-4719-B3F3-71095341EEC1}"/>
              </a:ext>
            </a:extLst>
          </p:cNvPr>
          <p:cNvSpPr>
            <a:spLocks noGrp="1"/>
          </p:cNvSpPr>
          <p:nvPr>
            <p:ph type="sldNum" sz="quarter" idx="12"/>
          </p:nvPr>
        </p:nvSpPr>
        <p:spPr/>
        <p:txBody>
          <a:bodyPr/>
          <a:lstStyle/>
          <a:p>
            <a:fld id="{E9178533-62E8-4B7D-9A7E-A182B9400B1A}" type="slidenum">
              <a:rPr lang="it-IT" smtClean="0"/>
              <a:t>1</a:t>
            </a:fld>
            <a:endParaRPr lang="it-IT"/>
          </a:p>
        </p:txBody>
      </p:sp>
      <p:sp>
        <p:nvSpPr>
          <p:cNvPr id="5" name="CasellaDiTesto 4">
            <a:extLst>
              <a:ext uri="{FF2B5EF4-FFF2-40B4-BE49-F238E27FC236}">
                <a16:creationId xmlns:a16="http://schemas.microsoft.com/office/drawing/2014/main" id="{491CB5D7-9E6D-427B-8098-5A682D7AA4A9}"/>
              </a:ext>
            </a:extLst>
          </p:cNvPr>
          <p:cNvSpPr txBox="1"/>
          <p:nvPr/>
        </p:nvSpPr>
        <p:spPr>
          <a:xfrm>
            <a:off x="2718654" y="2398693"/>
            <a:ext cx="6754691" cy="1754326"/>
          </a:xfrm>
          <a:prstGeom prst="rect">
            <a:avLst/>
          </a:prstGeom>
          <a:noFill/>
        </p:spPr>
        <p:txBody>
          <a:bodyPr wrap="square" rtlCol="0">
            <a:spAutoFit/>
          </a:bodyPr>
          <a:lstStyle/>
          <a:p>
            <a:pPr algn="ctr"/>
            <a:r>
              <a:rPr lang="it-IT" sz="3600" dirty="0">
                <a:solidFill>
                  <a:srgbClr val="0070C0"/>
                </a:solidFill>
              </a:rPr>
              <a:t>Introduzione all’utilizzo dell’applicativo «Presentazione Domande Edilizia Sociale - FIMI»</a:t>
            </a:r>
          </a:p>
        </p:txBody>
      </p:sp>
    </p:spTree>
    <p:extLst>
      <p:ext uri="{BB962C8B-B14F-4D97-AF65-F5344CB8AC3E}">
        <p14:creationId xmlns:p14="http://schemas.microsoft.com/office/powerpoint/2010/main" val="1913241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4880035E-CF38-4EF1-82C9-3FD06E6F86DF}"/>
              </a:ext>
            </a:extLst>
          </p:cNvPr>
          <p:cNvSpPr txBox="1"/>
          <p:nvPr/>
        </p:nvSpPr>
        <p:spPr>
          <a:xfrm>
            <a:off x="3713284" y="534102"/>
            <a:ext cx="4765431" cy="830997"/>
          </a:xfrm>
          <a:prstGeom prst="rect">
            <a:avLst/>
          </a:prstGeom>
          <a:noFill/>
        </p:spPr>
        <p:txBody>
          <a:bodyPr wrap="square" rtlCol="0">
            <a:spAutoFit/>
          </a:bodyPr>
          <a:lstStyle/>
          <a:p>
            <a:pPr algn="ctr"/>
            <a:r>
              <a:rPr lang="it-IT" sz="2400" dirty="0">
                <a:solidFill>
                  <a:srgbClr val="0070C0"/>
                </a:solidFill>
              </a:rPr>
              <a:t>FIMI – Fondo Morosità Incolpevole (Salva sfratti)</a:t>
            </a:r>
          </a:p>
        </p:txBody>
      </p:sp>
      <p:pic>
        <p:nvPicPr>
          <p:cNvPr id="6" name="Picture 8" descr="Risultati immagini per logo csi piemonte">
            <a:extLst>
              <a:ext uri="{FF2B5EF4-FFF2-40B4-BE49-F238E27FC236}">
                <a16:creationId xmlns:a16="http://schemas.microsoft.com/office/drawing/2014/main" id="{C1DBEE81-4FAE-4721-B901-DCE0D68C46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5930" y="464056"/>
            <a:ext cx="1655999" cy="828000"/>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a:extLst>
              <a:ext uri="{FF2B5EF4-FFF2-40B4-BE49-F238E27FC236}">
                <a16:creationId xmlns:a16="http://schemas.microsoft.com/office/drawing/2014/main" id="{1D5069A9-00C7-43B0-9398-FA5A89415F89}"/>
              </a:ext>
            </a:extLst>
          </p:cNvPr>
          <p:cNvPicPr>
            <a:picLocks noChangeAspect="1"/>
          </p:cNvPicPr>
          <p:nvPr/>
        </p:nvPicPr>
        <p:blipFill>
          <a:blip r:embed="rId3"/>
          <a:stretch>
            <a:fillRect/>
          </a:stretch>
        </p:blipFill>
        <p:spPr>
          <a:xfrm>
            <a:off x="357740" y="2866778"/>
            <a:ext cx="11476517" cy="2340000"/>
          </a:xfrm>
          <a:prstGeom prst="rect">
            <a:avLst/>
          </a:prstGeom>
          <a:effectLst>
            <a:outerShdw blurRad="63500" sx="102000" sy="102000" algn="ctr" rotWithShape="0">
              <a:prstClr val="black">
                <a:alpha val="40000"/>
              </a:prstClr>
            </a:outerShdw>
          </a:effectLst>
        </p:spPr>
      </p:pic>
      <p:sp>
        <p:nvSpPr>
          <p:cNvPr id="8" name="CasellaDiTesto 7">
            <a:extLst>
              <a:ext uri="{FF2B5EF4-FFF2-40B4-BE49-F238E27FC236}">
                <a16:creationId xmlns:a16="http://schemas.microsoft.com/office/drawing/2014/main" id="{3A17CB0F-4192-4DC5-AD9E-7998E4259667}"/>
              </a:ext>
            </a:extLst>
          </p:cNvPr>
          <p:cNvSpPr txBox="1"/>
          <p:nvPr/>
        </p:nvSpPr>
        <p:spPr>
          <a:xfrm>
            <a:off x="694590" y="2141339"/>
            <a:ext cx="9291339" cy="307777"/>
          </a:xfrm>
          <a:prstGeom prst="rect">
            <a:avLst/>
          </a:prstGeom>
          <a:noFill/>
        </p:spPr>
        <p:txBody>
          <a:bodyPr wrap="square" rtlCol="0">
            <a:spAutoFit/>
          </a:bodyPr>
          <a:lstStyle/>
          <a:p>
            <a:r>
              <a:rPr lang="it-IT" sz="1400" dirty="0"/>
              <a:t>Selezionare il Bando desiderato e premere il pulsante «</a:t>
            </a:r>
            <a:r>
              <a:rPr lang="it-IT" sz="1400" b="1" cap="small" dirty="0"/>
              <a:t>Inserisci nuova domanda</a:t>
            </a:r>
            <a:r>
              <a:rPr lang="it-IT" sz="1400" cap="small" dirty="0"/>
              <a:t>».</a:t>
            </a:r>
            <a:r>
              <a:rPr lang="it-IT" sz="1400" dirty="0"/>
              <a:t> </a:t>
            </a:r>
            <a:endParaRPr lang="it-IT" sz="1200" dirty="0"/>
          </a:p>
        </p:txBody>
      </p:sp>
      <p:sp>
        <p:nvSpPr>
          <p:cNvPr id="9" name="Rettangolo con angoli arrotondati 8">
            <a:extLst>
              <a:ext uri="{FF2B5EF4-FFF2-40B4-BE49-F238E27FC236}">
                <a16:creationId xmlns:a16="http://schemas.microsoft.com/office/drawing/2014/main" id="{2CA373EE-CDF5-4DF0-AAE2-A4F8D3E2A4C6}"/>
              </a:ext>
            </a:extLst>
          </p:cNvPr>
          <p:cNvSpPr/>
          <p:nvPr/>
        </p:nvSpPr>
        <p:spPr>
          <a:xfrm>
            <a:off x="1540394" y="4677063"/>
            <a:ext cx="1475775" cy="415637"/>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Segnaposto numero diapositiva 10">
            <a:extLst>
              <a:ext uri="{FF2B5EF4-FFF2-40B4-BE49-F238E27FC236}">
                <a16:creationId xmlns:a16="http://schemas.microsoft.com/office/drawing/2014/main" id="{5395A468-E69F-42CE-B314-AD17457EEBC3}"/>
              </a:ext>
            </a:extLst>
          </p:cNvPr>
          <p:cNvSpPr>
            <a:spLocks noGrp="1"/>
          </p:cNvSpPr>
          <p:nvPr>
            <p:ph type="sldNum" sz="quarter" idx="12"/>
          </p:nvPr>
        </p:nvSpPr>
        <p:spPr/>
        <p:txBody>
          <a:bodyPr/>
          <a:lstStyle/>
          <a:p>
            <a:fld id="{E9178533-62E8-4B7D-9A7E-A182B9400B1A}" type="slidenum">
              <a:rPr lang="it-IT" smtClean="0"/>
              <a:t>10</a:t>
            </a:fld>
            <a:endParaRPr lang="it-IT"/>
          </a:p>
        </p:txBody>
      </p:sp>
    </p:spTree>
    <p:extLst>
      <p:ext uri="{BB962C8B-B14F-4D97-AF65-F5344CB8AC3E}">
        <p14:creationId xmlns:p14="http://schemas.microsoft.com/office/powerpoint/2010/main" val="1186164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1F11219-CA4B-4A4C-87F0-24A4BDF7494B}"/>
              </a:ext>
            </a:extLst>
          </p:cNvPr>
          <p:cNvSpPr txBox="1"/>
          <p:nvPr/>
        </p:nvSpPr>
        <p:spPr>
          <a:xfrm>
            <a:off x="694590" y="637659"/>
            <a:ext cx="10691447" cy="1243867"/>
          </a:xfrm>
          <a:prstGeom prst="rect">
            <a:avLst/>
          </a:prstGeom>
          <a:noFill/>
        </p:spPr>
        <p:txBody>
          <a:bodyPr wrap="square" rtlCol="0">
            <a:spAutoFit/>
          </a:bodyPr>
          <a:lstStyle/>
          <a:p>
            <a:r>
              <a:rPr lang="it-IT" sz="1400" dirty="0"/>
              <a:t>La pagina iniziale prevede il riassunto delle varie sezioni della Domanda, con lo stato della compilazione:</a:t>
            </a:r>
          </a:p>
          <a:p>
            <a:r>
              <a:rPr lang="it-IT" sz="1400" b="1" dirty="0">
                <a:solidFill>
                  <a:srgbClr val="FF0000"/>
                </a:solidFill>
              </a:rPr>
              <a:t>rosso</a:t>
            </a:r>
            <a:r>
              <a:rPr lang="it-IT" sz="1400" dirty="0"/>
              <a:t> – i campi obbligatori previsti non risultano tutti compilati</a:t>
            </a:r>
          </a:p>
          <a:p>
            <a:r>
              <a:rPr lang="it-IT" sz="1400" b="1" dirty="0">
                <a:solidFill>
                  <a:schemeClr val="accent4"/>
                </a:solidFill>
              </a:rPr>
              <a:t>giallo</a:t>
            </a:r>
            <a:r>
              <a:rPr lang="it-IT" sz="1400" dirty="0"/>
              <a:t> – i dati inseriti non risultano completi</a:t>
            </a:r>
          </a:p>
          <a:p>
            <a:r>
              <a:rPr lang="it-IT" sz="1400" b="1" dirty="0">
                <a:solidFill>
                  <a:srgbClr val="00B050"/>
                </a:solidFill>
              </a:rPr>
              <a:t>verde</a:t>
            </a:r>
            <a:r>
              <a:rPr lang="it-IT" sz="1400" dirty="0"/>
              <a:t> – i dati inseriti sono completi</a:t>
            </a:r>
          </a:p>
          <a:p>
            <a:pPr>
              <a:lnSpc>
                <a:spcPct val="150000"/>
              </a:lnSpc>
            </a:pPr>
            <a:r>
              <a:rPr lang="it-IT" sz="1400" dirty="0"/>
              <a:t>Per iniziare la compilazione della Domanda selezionare i link «</a:t>
            </a:r>
            <a:r>
              <a:rPr lang="it-IT" sz="1400" cap="small" dirty="0"/>
              <a:t>Vai alla compilazione dei dati del nucleo richiedente</a:t>
            </a:r>
            <a:r>
              <a:rPr lang="it-IT" sz="1400" dirty="0"/>
              <a:t>» oppure «</a:t>
            </a:r>
            <a:r>
              <a:rPr lang="it-IT" sz="1400" cap="small" dirty="0"/>
              <a:t>Nucleo Richiedente</a:t>
            </a:r>
            <a:r>
              <a:rPr lang="it-IT" sz="1400" dirty="0"/>
              <a:t>»</a:t>
            </a:r>
          </a:p>
        </p:txBody>
      </p:sp>
      <p:pic>
        <p:nvPicPr>
          <p:cNvPr id="3" name="Picture 8" descr="Risultati immagini per logo csi piemonte">
            <a:extLst>
              <a:ext uri="{FF2B5EF4-FFF2-40B4-BE49-F238E27FC236}">
                <a16:creationId xmlns:a16="http://schemas.microsoft.com/office/drawing/2014/main" id="{FE9547C3-DFF2-4C3F-A53A-7FB999E640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5930" y="464056"/>
            <a:ext cx="1655999" cy="828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po 8">
            <a:extLst>
              <a:ext uri="{FF2B5EF4-FFF2-40B4-BE49-F238E27FC236}">
                <a16:creationId xmlns:a16="http://schemas.microsoft.com/office/drawing/2014/main" id="{8FF79B4F-1B74-4B65-B91F-B2639B068D22}"/>
              </a:ext>
            </a:extLst>
          </p:cNvPr>
          <p:cNvGrpSpPr/>
          <p:nvPr/>
        </p:nvGrpSpPr>
        <p:grpSpPr>
          <a:xfrm>
            <a:off x="1648560" y="1835219"/>
            <a:ext cx="8762500" cy="4845997"/>
            <a:chOff x="1648560" y="1835219"/>
            <a:chExt cx="8762500" cy="4845997"/>
          </a:xfrm>
        </p:grpSpPr>
        <p:pic>
          <p:nvPicPr>
            <p:cNvPr id="8" name="Immagine 7">
              <a:extLst>
                <a:ext uri="{FF2B5EF4-FFF2-40B4-BE49-F238E27FC236}">
                  <a16:creationId xmlns:a16="http://schemas.microsoft.com/office/drawing/2014/main" id="{E696908D-E2A4-441E-9C6C-3DEADA83E208}"/>
                </a:ext>
              </a:extLst>
            </p:cNvPr>
            <p:cNvPicPr>
              <a:picLocks noChangeAspect="1"/>
            </p:cNvPicPr>
            <p:nvPr/>
          </p:nvPicPr>
          <p:blipFill>
            <a:blip r:embed="rId3"/>
            <a:stretch>
              <a:fillRect/>
            </a:stretch>
          </p:blipFill>
          <p:spPr>
            <a:xfrm>
              <a:off x="1648560" y="1929216"/>
              <a:ext cx="8762500" cy="4752000"/>
            </a:xfrm>
            <a:prstGeom prst="rect">
              <a:avLst/>
            </a:prstGeom>
            <a:effectLst>
              <a:outerShdw blurRad="63500" sx="102000" sy="102000" algn="ctr" rotWithShape="0">
                <a:prstClr val="black">
                  <a:alpha val="40000"/>
                </a:prstClr>
              </a:outerShdw>
            </a:effectLst>
          </p:spPr>
        </p:pic>
        <p:sp>
          <p:nvSpPr>
            <p:cNvPr id="33" name="Rettangolo 32">
              <a:extLst>
                <a:ext uri="{FF2B5EF4-FFF2-40B4-BE49-F238E27FC236}">
                  <a16:creationId xmlns:a16="http://schemas.microsoft.com/office/drawing/2014/main" id="{11B7DB01-0DCF-404F-AFE5-1E9112B3988E}"/>
                </a:ext>
              </a:extLst>
            </p:cNvPr>
            <p:cNvSpPr/>
            <p:nvPr/>
          </p:nvSpPr>
          <p:spPr>
            <a:xfrm>
              <a:off x="2924048" y="3183446"/>
              <a:ext cx="311912" cy="113792"/>
            </a:xfrm>
            <a:prstGeom prst="rect">
              <a:avLst/>
            </a:prstGeom>
            <a:solidFill>
              <a:srgbClr val="0B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con angoli arrotondati 4">
              <a:extLst>
                <a:ext uri="{FF2B5EF4-FFF2-40B4-BE49-F238E27FC236}">
                  <a16:creationId xmlns:a16="http://schemas.microsoft.com/office/drawing/2014/main" id="{BCCD4956-FD56-441F-8493-4FB751A829E7}"/>
                </a:ext>
              </a:extLst>
            </p:cNvPr>
            <p:cNvSpPr/>
            <p:nvPr/>
          </p:nvSpPr>
          <p:spPr>
            <a:xfrm>
              <a:off x="1838960" y="4856480"/>
              <a:ext cx="2194560" cy="32766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con angoli arrotondati 5">
              <a:extLst>
                <a:ext uri="{FF2B5EF4-FFF2-40B4-BE49-F238E27FC236}">
                  <a16:creationId xmlns:a16="http://schemas.microsoft.com/office/drawing/2014/main" id="{BADD8CA4-7FB1-4328-BD77-4A0F3F99C898}"/>
                </a:ext>
              </a:extLst>
            </p:cNvPr>
            <p:cNvSpPr/>
            <p:nvPr/>
          </p:nvSpPr>
          <p:spPr>
            <a:xfrm>
              <a:off x="4953193" y="1835219"/>
              <a:ext cx="1478087" cy="32766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2 6">
              <a:extLst>
                <a:ext uri="{FF2B5EF4-FFF2-40B4-BE49-F238E27FC236}">
                  <a16:creationId xmlns:a16="http://schemas.microsoft.com/office/drawing/2014/main" id="{A8CBF8AF-C75E-4E53-A4E3-28CA5FB4F5EA}"/>
                </a:ext>
              </a:extLst>
            </p:cNvPr>
            <p:cNvCxnSpPr>
              <a:cxnSpLocks/>
              <a:stCxn id="15" idx="1"/>
              <a:endCxn id="5" idx="3"/>
            </p:cNvCxnSpPr>
            <p:nvPr/>
          </p:nvCxnSpPr>
          <p:spPr>
            <a:xfrm flipH="1">
              <a:off x="4033520" y="3859459"/>
              <a:ext cx="2286000" cy="1160851"/>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31DC1719-D09C-41A6-B7A8-AF4314C5837E}"/>
                </a:ext>
              </a:extLst>
            </p:cNvPr>
            <p:cNvCxnSpPr>
              <a:cxnSpLocks/>
              <a:stCxn id="15" idx="1"/>
              <a:endCxn id="6" idx="2"/>
            </p:cNvCxnSpPr>
            <p:nvPr/>
          </p:nvCxnSpPr>
          <p:spPr>
            <a:xfrm flipH="1" flipV="1">
              <a:off x="5692237" y="2162879"/>
              <a:ext cx="627283" cy="1696580"/>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EB584C3E-2BDD-4ADF-941B-664B39F3AD92}"/>
                </a:ext>
              </a:extLst>
            </p:cNvPr>
            <p:cNvSpPr txBox="1"/>
            <p:nvPr/>
          </p:nvSpPr>
          <p:spPr>
            <a:xfrm>
              <a:off x="6319520" y="3705570"/>
              <a:ext cx="2520000" cy="307777"/>
            </a:xfrm>
            <a:prstGeom prst="rect">
              <a:avLst/>
            </a:prstGeom>
            <a:solidFill>
              <a:schemeClr val="accent4">
                <a:lumMod val="20000"/>
                <a:lumOff val="80000"/>
              </a:schemeClr>
            </a:solidFill>
            <a:effectLst>
              <a:outerShdw blurRad="63500" sx="102000" sy="102000" algn="ctr" rotWithShape="0">
                <a:prstClr val="black">
                  <a:alpha val="40000"/>
                </a:prstClr>
              </a:outerShdw>
            </a:effectLst>
          </p:spPr>
          <p:txBody>
            <a:bodyPr wrap="square" rtlCol="0">
              <a:spAutoFit/>
            </a:bodyPr>
            <a:lstStyle/>
            <a:p>
              <a:r>
                <a:rPr lang="it-IT" sz="1400" i="1" dirty="0"/>
                <a:t>Percorsi equivalenti</a:t>
              </a:r>
              <a:endParaRPr lang="it-IT" sz="1200" i="1" dirty="0"/>
            </a:p>
          </p:txBody>
        </p:sp>
        <p:sp>
          <p:nvSpPr>
            <p:cNvPr id="20" name="Parentesi graffa chiusa 19">
              <a:extLst>
                <a:ext uri="{FF2B5EF4-FFF2-40B4-BE49-F238E27FC236}">
                  <a16:creationId xmlns:a16="http://schemas.microsoft.com/office/drawing/2014/main" id="{A852C6B6-596F-42B9-9C05-F9F68061FDFA}"/>
                </a:ext>
              </a:extLst>
            </p:cNvPr>
            <p:cNvSpPr/>
            <p:nvPr/>
          </p:nvSpPr>
          <p:spPr>
            <a:xfrm>
              <a:off x="5785104" y="4384735"/>
              <a:ext cx="310896" cy="738664"/>
            </a:xfrm>
            <a:prstGeom prst="rightBrace">
              <a:avLst>
                <a:gd name="adj1" fmla="val 8333"/>
                <a:gd name="adj2" fmla="val 50825"/>
              </a:avLst>
            </a:prstGeom>
            <a:ln w="12700">
              <a:solidFill>
                <a:srgbClr val="00B050"/>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it-IT"/>
            </a:p>
          </p:txBody>
        </p:sp>
        <p:sp>
          <p:nvSpPr>
            <p:cNvPr id="21" name="Parentesi graffa chiusa 20">
              <a:extLst>
                <a:ext uri="{FF2B5EF4-FFF2-40B4-BE49-F238E27FC236}">
                  <a16:creationId xmlns:a16="http://schemas.microsoft.com/office/drawing/2014/main" id="{8C111FE0-217C-48AF-9754-F097C23238A9}"/>
                </a:ext>
              </a:extLst>
            </p:cNvPr>
            <p:cNvSpPr/>
            <p:nvPr/>
          </p:nvSpPr>
          <p:spPr>
            <a:xfrm>
              <a:off x="5785104" y="5376251"/>
              <a:ext cx="310896" cy="738664"/>
            </a:xfrm>
            <a:prstGeom prst="rightBrace">
              <a:avLst>
                <a:gd name="adj1" fmla="val 8333"/>
                <a:gd name="adj2" fmla="val 50825"/>
              </a:avLst>
            </a:prstGeom>
            <a:ln w="12700">
              <a:solidFill>
                <a:srgbClr val="00B050"/>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it-IT"/>
            </a:p>
          </p:txBody>
        </p:sp>
        <p:sp>
          <p:nvSpPr>
            <p:cNvPr id="22" name="CasellaDiTesto 21">
              <a:extLst>
                <a:ext uri="{FF2B5EF4-FFF2-40B4-BE49-F238E27FC236}">
                  <a16:creationId xmlns:a16="http://schemas.microsoft.com/office/drawing/2014/main" id="{718590EA-3461-4E7B-8639-66BFC1D9B6BF}"/>
                </a:ext>
              </a:extLst>
            </p:cNvPr>
            <p:cNvSpPr txBox="1"/>
            <p:nvPr/>
          </p:nvSpPr>
          <p:spPr>
            <a:xfrm>
              <a:off x="6319520" y="4604531"/>
              <a:ext cx="2520000" cy="307777"/>
            </a:xfrm>
            <a:prstGeom prst="rect">
              <a:avLst/>
            </a:prstGeom>
            <a:solidFill>
              <a:schemeClr val="accent4">
                <a:lumMod val="20000"/>
                <a:lumOff val="80000"/>
              </a:schemeClr>
            </a:solidFill>
            <a:effectLst>
              <a:outerShdw blurRad="63500" sx="102000" sy="102000" algn="ctr" rotWithShape="0">
                <a:prstClr val="black">
                  <a:alpha val="40000"/>
                </a:prstClr>
              </a:outerShdw>
            </a:effectLst>
          </p:spPr>
          <p:txBody>
            <a:bodyPr wrap="square" rtlCol="0">
              <a:spAutoFit/>
            </a:bodyPr>
            <a:lstStyle/>
            <a:p>
              <a:r>
                <a:rPr lang="it-IT" sz="1400" i="1" dirty="0"/>
                <a:t>Link abilitati</a:t>
              </a:r>
              <a:endParaRPr lang="it-IT" sz="1200" i="1" dirty="0"/>
            </a:p>
          </p:txBody>
        </p:sp>
        <p:sp>
          <p:nvSpPr>
            <p:cNvPr id="23" name="CasellaDiTesto 22">
              <a:extLst>
                <a:ext uri="{FF2B5EF4-FFF2-40B4-BE49-F238E27FC236}">
                  <a16:creationId xmlns:a16="http://schemas.microsoft.com/office/drawing/2014/main" id="{AB31C676-8FD1-41BC-AB34-00AAFB980BBC}"/>
                </a:ext>
              </a:extLst>
            </p:cNvPr>
            <p:cNvSpPr txBox="1"/>
            <p:nvPr/>
          </p:nvSpPr>
          <p:spPr>
            <a:xfrm>
              <a:off x="6319520" y="5591694"/>
              <a:ext cx="2520000" cy="307777"/>
            </a:xfrm>
            <a:prstGeom prst="rect">
              <a:avLst/>
            </a:prstGeom>
            <a:solidFill>
              <a:schemeClr val="accent4">
                <a:lumMod val="20000"/>
                <a:lumOff val="80000"/>
              </a:schemeClr>
            </a:solidFill>
            <a:effectLst>
              <a:outerShdw blurRad="63500" sx="102000" sy="102000" algn="ctr" rotWithShape="0">
                <a:prstClr val="black">
                  <a:alpha val="40000"/>
                </a:prstClr>
              </a:outerShdw>
            </a:effectLst>
          </p:spPr>
          <p:txBody>
            <a:bodyPr wrap="square" rtlCol="0">
              <a:spAutoFit/>
            </a:bodyPr>
            <a:lstStyle/>
            <a:p>
              <a:r>
                <a:rPr lang="it-IT" sz="1400" i="1" dirty="0"/>
                <a:t>Link inizialmente disabilitati</a:t>
              </a:r>
              <a:endParaRPr lang="it-IT" sz="1200" i="1" dirty="0"/>
            </a:p>
          </p:txBody>
        </p:sp>
        <p:sp>
          <p:nvSpPr>
            <p:cNvPr id="32" name="Rettangolo con angoli arrotondati 31">
              <a:extLst>
                <a:ext uri="{FF2B5EF4-FFF2-40B4-BE49-F238E27FC236}">
                  <a16:creationId xmlns:a16="http://schemas.microsoft.com/office/drawing/2014/main" id="{19DF8C03-1AAB-444A-892B-0BB3A447B009}"/>
                </a:ext>
              </a:extLst>
            </p:cNvPr>
            <p:cNvSpPr/>
            <p:nvPr/>
          </p:nvSpPr>
          <p:spPr>
            <a:xfrm>
              <a:off x="8831131" y="3937177"/>
              <a:ext cx="1388761" cy="234000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6" name="Segnaposto numero diapositiva 35">
            <a:extLst>
              <a:ext uri="{FF2B5EF4-FFF2-40B4-BE49-F238E27FC236}">
                <a16:creationId xmlns:a16="http://schemas.microsoft.com/office/drawing/2014/main" id="{FFCFA77E-F515-456C-9A4F-B65027631E20}"/>
              </a:ext>
            </a:extLst>
          </p:cNvPr>
          <p:cNvSpPr>
            <a:spLocks noGrp="1"/>
          </p:cNvSpPr>
          <p:nvPr>
            <p:ph type="sldNum" sz="quarter" idx="12"/>
          </p:nvPr>
        </p:nvSpPr>
        <p:spPr/>
        <p:txBody>
          <a:bodyPr/>
          <a:lstStyle/>
          <a:p>
            <a:fld id="{E9178533-62E8-4B7D-9A7E-A182B9400B1A}" type="slidenum">
              <a:rPr lang="it-IT" smtClean="0"/>
              <a:t>11</a:t>
            </a:fld>
            <a:endParaRPr lang="it-IT"/>
          </a:p>
        </p:txBody>
      </p:sp>
    </p:spTree>
    <p:extLst>
      <p:ext uri="{BB962C8B-B14F-4D97-AF65-F5344CB8AC3E}">
        <p14:creationId xmlns:p14="http://schemas.microsoft.com/office/powerpoint/2010/main" val="1725084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1F11219-CA4B-4A4C-87F0-24A4BDF7494B}"/>
              </a:ext>
            </a:extLst>
          </p:cNvPr>
          <p:cNvSpPr txBox="1"/>
          <p:nvPr/>
        </p:nvSpPr>
        <p:spPr>
          <a:xfrm>
            <a:off x="694590" y="637659"/>
            <a:ext cx="10691447" cy="954107"/>
          </a:xfrm>
          <a:prstGeom prst="rect">
            <a:avLst/>
          </a:prstGeom>
          <a:noFill/>
        </p:spPr>
        <p:txBody>
          <a:bodyPr wrap="square" rtlCol="0">
            <a:spAutoFit/>
          </a:bodyPr>
          <a:lstStyle/>
          <a:p>
            <a:r>
              <a:rPr lang="it-IT" sz="1400" dirty="0"/>
              <a:t>Di seguito vengono schematizzate le sezioni e sotto sezioni che compongono la compilazione della Domanda.</a:t>
            </a:r>
          </a:p>
          <a:p>
            <a:r>
              <a:rPr lang="it-IT" sz="1400" dirty="0"/>
              <a:t>La sezione delle Regole di Compilazione è in sola lettura e non prevede l’inserimento di dati.</a:t>
            </a:r>
          </a:p>
          <a:p>
            <a:r>
              <a:rPr lang="it-IT" sz="1400" dirty="0"/>
              <a:t>I vari campi obbligatori delle pagine saranno indicati con l’asterisco (</a:t>
            </a:r>
            <a:r>
              <a:rPr lang="it-IT" sz="1400" b="1" dirty="0"/>
              <a:t>*</a:t>
            </a:r>
            <a:r>
              <a:rPr lang="it-IT" sz="1400" dirty="0"/>
              <a:t>). </a:t>
            </a:r>
          </a:p>
          <a:p>
            <a:r>
              <a:rPr lang="it-IT" sz="1400" dirty="0"/>
              <a:t>E’ necessario salvare i dati inseriti in ogni pagina con il pulsante dedicato «</a:t>
            </a:r>
            <a:r>
              <a:rPr lang="it-IT" sz="1400" b="1" cap="small" dirty="0"/>
              <a:t>Salva</a:t>
            </a:r>
            <a:r>
              <a:rPr lang="it-IT" sz="1400" dirty="0"/>
              <a:t>» prima di proseguire con la pagina successiva.</a:t>
            </a:r>
          </a:p>
        </p:txBody>
      </p:sp>
      <p:pic>
        <p:nvPicPr>
          <p:cNvPr id="3" name="Picture 8" descr="Risultati immagini per logo csi piemonte">
            <a:extLst>
              <a:ext uri="{FF2B5EF4-FFF2-40B4-BE49-F238E27FC236}">
                <a16:creationId xmlns:a16="http://schemas.microsoft.com/office/drawing/2014/main" id="{FE9547C3-DFF2-4C3F-A53A-7FB999E640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5930" y="464056"/>
            <a:ext cx="1655999" cy="828000"/>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a:extLst>
              <a:ext uri="{FF2B5EF4-FFF2-40B4-BE49-F238E27FC236}">
                <a16:creationId xmlns:a16="http://schemas.microsoft.com/office/drawing/2014/main" id="{AF281777-AED4-443E-9A10-C62A16208468}"/>
              </a:ext>
            </a:extLst>
          </p:cNvPr>
          <p:cNvSpPr txBox="1"/>
          <p:nvPr/>
        </p:nvSpPr>
        <p:spPr>
          <a:xfrm>
            <a:off x="694590" y="2515993"/>
            <a:ext cx="2639145" cy="307777"/>
          </a:xfrm>
          <a:prstGeom prst="rect">
            <a:avLst/>
          </a:prstGeom>
          <a:solidFill>
            <a:schemeClr val="accent5">
              <a:lumMod val="75000"/>
            </a:schemeClr>
          </a:solidFill>
          <a:effectLst>
            <a:outerShdw blurRad="63500" sx="102000" sy="102000" algn="ctr" rotWithShape="0">
              <a:prstClr val="black">
                <a:alpha val="40000"/>
              </a:prstClr>
            </a:outerShdw>
          </a:effectLst>
        </p:spPr>
        <p:txBody>
          <a:bodyPr wrap="square" rtlCol="0">
            <a:spAutoFit/>
          </a:bodyPr>
          <a:lstStyle/>
          <a:p>
            <a:r>
              <a:rPr lang="it-IT" sz="1400" dirty="0">
                <a:solidFill>
                  <a:schemeClr val="bg1"/>
                </a:solidFill>
              </a:rPr>
              <a:t>Nucleo Richiedente</a:t>
            </a:r>
            <a:endParaRPr lang="it-IT" sz="1200" dirty="0">
              <a:solidFill>
                <a:schemeClr val="bg1"/>
              </a:solidFill>
            </a:endParaRPr>
          </a:p>
        </p:txBody>
      </p:sp>
      <p:sp>
        <p:nvSpPr>
          <p:cNvPr id="16" name="CasellaDiTesto 15">
            <a:extLst>
              <a:ext uri="{FF2B5EF4-FFF2-40B4-BE49-F238E27FC236}">
                <a16:creationId xmlns:a16="http://schemas.microsoft.com/office/drawing/2014/main" id="{541B339F-FA99-408B-812C-B72700D91EE0}"/>
              </a:ext>
            </a:extLst>
          </p:cNvPr>
          <p:cNvSpPr txBox="1"/>
          <p:nvPr/>
        </p:nvSpPr>
        <p:spPr>
          <a:xfrm>
            <a:off x="694590" y="4363429"/>
            <a:ext cx="2639145" cy="307777"/>
          </a:xfrm>
          <a:prstGeom prst="rect">
            <a:avLst/>
          </a:prstGeom>
          <a:solidFill>
            <a:schemeClr val="accent5">
              <a:lumMod val="75000"/>
            </a:schemeClr>
          </a:solidFill>
          <a:effectLst>
            <a:outerShdw blurRad="63500" sx="102000" sy="102000" algn="ctr" rotWithShape="0">
              <a:prstClr val="black">
                <a:alpha val="40000"/>
              </a:prstClr>
            </a:outerShdw>
          </a:effectLst>
        </p:spPr>
        <p:txBody>
          <a:bodyPr wrap="square" rtlCol="0">
            <a:spAutoFit/>
          </a:bodyPr>
          <a:lstStyle/>
          <a:p>
            <a:r>
              <a:rPr lang="it-IT" sz="1400" dirty="0">
                <a:solidFill>
                  <a:schemeClr val="bg1"/>
                </a:solidFill>
              </a:rPr>
              <a:t>Contratto e Alloggio</a:t>
            </a:r>
            <a:endParaRPr lang="it-IT" sz="1200" dirty="0">
              <a:solidFill>
                <a:schemeClr val="bg1"/>
              </a:solidFill>
            </a:endParaRPr>
          </a:p>
        </p:txBody>
      </p:sp>
      <p:sp>
        <p:nvSpPr>
          <p:cNvPr id="17" name="CasellaDiTesto 16">
            <a:extLst>
              <a:ext uri="{FF2B5EF4-FFF2-40B4-BE49-F238E27FC236}">
                <a16:creationId xmlns:a16="http://schemas.microsoft.com/office/drawing/2014/main" id="{F76893BD-7E52-4B73-9444-65A6494196A2}"/>
              </a:ext>
            </a:extLst>
          </p:cNvPr>
          <p:cNvSpPr txBox="1"/>
          <p:nvPr/>
        </p:nvSpPr>
        <p:spPr>
          <a:xfrm>
            <a:off x="694590" y="5350592"/>
            <a:ext cx="2639145" cy="307777"/>
          </a:xfrm>
          <a:prstGeom prst="rect">
            <a:avLst/>
          </a:prstGeom>
          <a:solidFill>
            <a:schemeClr val="accent5">
              <a:lumMod val="75000"/>
            </a:schemeClr>
          </a:solidFill>
          <a:effectLst>
            <a:outerShdw blurRad="63500" sx="102000" sy="102000" algn="ctr" rotWithShape="0">
              <a:prstClr val="black">
                <a:alpha val="40000"/>
              </a:prstClr>
            </a:outerShdw>
          </a:effectLst>
        </p:spPr>
        <p:txBody>
          <a:bodyPr wrap="square" rtlCol="0">
            <a:spAutoFit/>
          </a:bodyPr>
          <a:lstStyle/>
          <a:p>
            <a:r>
              <a:rPr lang="it-IT" sz="1400" dirty="0">
                <a:solidFill>
                  <a:schemeClr val="bg1"/>
                </a:solidFill>
              </a:rPr>
              <a:t>Dichiarazioni e Allegati</a:t>
            </a:r>
            <a:endParaRPr lang="it-IT" sz="1200" dirty="0">
              <a:solidFill>
                <a:schemeClr val="bg1"/>
              </a:solidFill>
            </a:endParaRPr>
          </a:p>
        </p:txBody>
      </p:sp>
      <p:sp>
        <p:nvSpPr>
          <p:cNvPr id="18" name="CasellaDiTesto 17">
            <a:extLst>
              <a:ext uri="{FF2B5EF4-FFF2-40B4-BE49-F238E27FC236}">
                <a16:creationId xmlns:a16="http://schemas.microsoft.com/office/drawing/2014/main" id="{DF177777-4BB3-4463-BED7-6DD690C301FE}"/>
              </a:ext>
            </a:extLst>
          </p:cNvPr>
          <p:cNvSpPr txBox="1"/>
          <p:nvPr/>
        </p:nvSpPr>
        <p:spPr>
          <a:xfrm>
            <a:off x="4240430" y="2515993"/>
            <a:ext cx="2639145" cy="307777"/>
          </a:xfrm>
          <a:prstGeom prst="rect">
            <a:avLst/>
          </a:prstGeom>
          <a:solidFill>
            <a:schemeClr val="accent5">
              <a:lumMod val="60000"/>
              <a:lumOff val="40000"/>
            </a:schemeClr>
          </a:solidFill>
          <a:effectLst>
            <a:outerShdw blurRad="63500" sx="102000" sy="102000" algn="ctr" rotWithShape="0">
              <a:prstClr val="black">
                <a:alpha val="40000"/>
              </a:prstClr>
            </a:outerShdw>
          </a:effectLst>
        </p:spPr>
        <p:txBody>
          <a:bodyPr wrap="square" rtlCol="0">
            <a:spAutoFit/>
          </a:bodyPr>
          <a:lstStyle/>
          <a:p>
            <a:r>
              <a:rPr lang="it-IT" sz="1400" dirty="0"/>
              <a:t>Dati generali della Domanda</a:t>
            </a:r>
            <a:endParaRPr lang="it-IT" sz="1200" dirty="0"/>
          </a:p>
        </p:txBody>
      </p:sp>
      <p:sp>
        <p:nvSpPr>
          <p:cNvPr id="19" name="CasellaDiTesto 18">
            <a:extLst>
              <a:ext uri="{FF2B5EF4-FFF2-40B4-BE49-F238E27FC236}">
                <a16:creationId xmlns:a16="http://schemas.microsoft.com/office/drawing/2014/main" id="{A3788AE1-5828-4AF0-86E2-CD4618710DBF}"/>
              </a:ext>
            </a:extLst>
          </p:cNvPr>
          <p:cNvSpPr txBox="1"/>
          <p:nvPr/>
        </p:nvSpPr>
        <p:spPr>
          <a:xfrm>
            <a:off x="4240430" y="2947594"/>
            <a:ext cx="2639145" cy="307777"/>
          </a:xfrm>
          <a:prstGeom prst="rect">
            <a:avLst/>
          </a:prstGeom>
          <a:solidFill>
            <a:schemeClr val="accent5">
              <a:lumMod val="60000"/>
              <a:lumOff val="40000"/>
            </a:schemeClr>
          </a:solidFill>
          <a:effectLst>
            <a:outerShdw blurRad="63500" sx="102000" sy="102000" algn="ctr" rotWithShape="0">
              <a:prstClr val="black">
                <a:alpha val="40000"/>
              </a:prstClr>
            </a:outerShdw>
          </a:effectLst>
        </p:spPr>
        <p:txBody>
          <a:bodyPr wrap="square" rtlCol="0">
            <a:spAutoFit/>
          </a:bodyPr>
          <a:lstStyle/>
          <a:p>
            <a:r>
              <a:rPr lang="it-IT" sz="1400" dirty="0"/>
              <a:t>Dati anagrafici del richiedente</a:t>
            </a:r>
            <a:endParaRPr lang="it-IT" sz="1200" dirty="0"/>
          </a:p>
        </p:txBody>
      </p:sp>
      <p:sp>
        <p:nvSpPr>
          <p:cNvPr id="24" name="CasellaDiTesto 23">
            <a:extLst>
              <a:ext uri="{FF2B5EF4-FFF2-40B4-BE49-F238E27FC236}">
                <a16:creationId xmlns:a16="http://schemas.microsoft.com/office/drawing/2014/main" id="{723B5107-A730-4A72-9CAC-B2EB65F49616}"/>
              </a:ext>
            </a:extLst>
          </p:cNvPr>
          <p:cNvSpPr txBox="1"/>
          <p:nvPr/>
        </p:nvSpPr>
        <p:spPr>
          <a:xfrm>
            <a:off x="4240430" y="3375957"/>
            <a:ext cx="2639145" cy="307777"/>
          </a:xfrm>
          <a:prstGeom prst="rect">
            <a:avLst/>
          </a:prstGeom>
          <a:solidFill>
            <a:schemeClr val="accent5">
              <a:lumMod val="60000"/>
              <a:lumOff val="40000"/>
            </a:schemeClr>
          </a:solidFill>
          <a:effectLst>
            <a:outerShdw blurRad="63500" sx="102000" sy="102000" algn="ctr" rotWithShape="0">
              <a:prstClr val="black">
                <a:alpha val="40000"/>
              </a:prstClr>
            </a:outerShdw>
          </a:effectLst>
        </p:spPr>
        <p:txBody>
          <a:bodyPr wrap="square" rtlCol="0">
            <a:spAutoFit/>
          </a:bodyPr>
          <a:lstStyle/>
          <a:p>
            <a:r>
              <a:rPr lang="it-IT" sz="1400" dirty="0"/>
              <a:t>Altri dati</a:t>
            </a:r>
            <a:endParaRPr lang="it-IT" sz="1200" dirty="0"/>
          </a:p>
        </p:txBody>
      </p:sp>
      <p:sp>
        <p:nvSpPr>
          <p:cNvPr id="25" name="CasellaDiTesto 24">
            <a:extLst>
              <a:ext uri="{FF2B5EF4-FFF2-40B4-BE49-F238E27FC236}">
                <a16:creationId xmlns:a16="http://schemas.microsoft.com/office/drawing/2014/main" id="{73A97AAC-9360-4FCE-827F-EBD66D4494B8}"/>
              </a:ext>
            </a:extLst>
          </p:cNvPr>
          <p:cNvSpPr txBox="1"/>
          <p:nvPr/>
        </p:nvSpPr>
        <p:spPr>
          <a:xfrm>
            <a:off x="4240429" y="3804320"/>
            <a:ext cx="2639145" cy="307777"/>
          </a:xfrm>
          <a:prstGeom prst="rect">
            <a:avLst/>
          </a:prstGeom>
          <a:solidFill>
            <a:schemeClr val="accent5">
              <a:lumMod val="60000"/>
              <a:lumOff val="40000"/>
            </a:schemeClr>
          </a:solidFill>
          <a:effectLst>
            <a:outerShdw blurRad="63500" sx="102000" sy="102000" algn="ctr" rotWithShape="0">
              <a:prstClr val="black">
                <a:alpha val="40000"/>
              </a:prstClr>
            </a:outerShdw>
          </a:effectLst>
        </p:spPr>
        <p:txBody>
          <a:bodyPr wrap="square" rtlCol="0">
            <a:spAutoFit/>
          </a:bodyPr>
          <a:lstStyle/>
          <a:p>
            <a:r>
              <a:rPr lang="it-IT" sz="1400" dirty="0"/>
              <a:t>Dati di residenza</a:t>
            </a:r>
            <a:endParaRPr lang="it-IT" sz="1200" dirty="0"/>
          </a:p>
        </p:txBody>
      </p:sp>
      <p:sp>
        <p:nvSpPr>
          <p:cNvPr id="26" name="CasellaDiTesto 25">
            <a:extLst>
              <a:ext uri="{FF2B5EF4-FFF2-40B4-BE49-F238E27FC236}">
                <a16:creationId xmlns:a16="http://schemas.microsoft.com/office/drawing/2014/main" id="{2E8741AD-3477-4352-B9D4-FD7599BA0E7D}"/>
              </a:ext>
            </a:extLst>
          </p:cNvPr>
          <p:cNvSpPr txBox="1"/>
          <p:nvPr/>
        </p:nvSpPr>
        <p:spPr>
          <a:xfrm>
            <a:off x="4240429" y="4363429"/>
            <a:ext cx="2639145" cy="307777"/>
          </a:xfrm>
          <a:prstGeom prst="rect">
            <a:avLst/>
          </a:prstGeom>
          <a:solidFill>
            <a:schemeClr val="accent5">
              <a:lumMod val="60000"/>
              <a:lumOff val="40000"/>
            </a:schemeClr>
          </a:solidFill>
          <a:effectLst>
            <a:outerShdw blurRad="63500" sx="102000" sy="102000" algn="ctr" rotWithShape="0">
              <a:prstClr val="black">
                <a:alpha val="40000"/>
              </a:prstClr>
            </a:outerShdw>
          </a:effectLst>
        </p:spPr>
        <p:txBody>
          <a:bodyPr wrap="square" rtlCol="0">
            <a:spAutoFit/>
          </a:bodyPr>
          <a:lstStyle/>
          <a:p>
            <a:r>
              <a:rPr lang="it-IT" sz="1400" dirty="0"/>
              <a:t>Dati contratto</a:t>
            </a:r>
            <a:endParaRPr lang="it-IT" sz="1200" dirty="0"/>
          </a:p>
        </p:txBody>
      </p:sp>
      <p:sp>
        <p:nvSpPr>
          <p:cNvPr id="27" name="CasellaDiTesto 26">
            <a:extLst>
              <a:ext uri="{FF2B5EF4-FFF2-40B4-BE49-F238E27FC236}">
                <a16:creationId xmlns:a16="http://schemas.microsoft.com/office/drawing/2014/main" id="{D1EB0D26-9613-4D18-8B6E-CC8616A42EDD}"/>
              </a:ext>
            </a:extLst>
          </p:cNvPr>
          <p:cNvSpPr txBox="1"/>
          <p:nvPr/>
        </p:nvSpPr>
        <p:spPr>
          <a:xfrm>
            <a:off x="4240428" y="4791792"/>
            <a:ext cx="2639145" cy="307777"/>
          </a:xfrm>
          <a:prstGeom prst="rect">
            <a:avLst/>
          </a:prstGeom>
          <a:solidFill>
            <a:schemeClr val="accent5">
              <a:lumMod val="60000"/>
              <a:lumOff val="40000"/>
            </a:schemeClr>
          </a:solidFill>
          <a:effectLst>
            <a:outerShdw blurRad="63500" sx="102000" sy="102000" algn="ctr" rotWithShape="0">
              <a:prstClr val="black">
                <a:alpha val="40000"/>
              </a:prstClr>
            </a:outerShdw>
          </a:effectLst>
        </p:spPr>
        <p:txBody>
          <a:bodyPr wrap="square" rtlCol="0">
            <a:spAutoFit/>
          </a:bodyPr>
          <a:lstStyle/>
          <a:p>
            <a:r>
              <a:rPr lang="it-IT" sz="1400" dirty="0"/>
              <a:t>Dati dell’immobile</a:t>
            </a:r>
            <a:endParaRPr lang="it-IT" sz="1200" dirty="0"/>
          </a:p>
        </p:txBody>
      </p:sp>
      <p:sp>
        <p:nvSpPr>
          <p:cNvPr id="28" name="CasellaDiTesto 27">
            <a:extLst>
              <a:ext uri="{FF2B5EF4-FFF2-40B4-BE49-F238E27FC236}">
                <a16:creationId xmlns:a16="http://schemas.microsoft.com/office/drawing/2014/main" id="{B50ABDA4-662E-49F0-B206-421C906496B6}"/>
              </a:ext>
            </a:extLst>
          </p:cNvPr>
          <p:cNvSpPr txBox="1"/>
          <p:nvPr/>
        </p:nvSpPr>
        <p:spPr>
          <a:xfrm>
            <a:off x="4240428" y="5350901"/>
            <a:ext cx="2639145" cy="307777"/>
          </a:xfrm>
          <a:prstGeom prst="rect">
            <a:avLst/>
          </a:prstGeom>
          <a:solidFill>
            <a:schemeClr val="accent5">
              <a:lumMod val="60000"/>
              <a:lumOff val="40000"/>
            </a:schemeClr>
          </a:solidFill>
          <a:effectLst>
            <a:outerShdw blurRad="63500" sx="102000" sy="102000" algn="ctr" rotWithShape="0">
              <a:prstClr val="black">
                <a:alpha val="40000"/>
              </a:prstClr>
            </a:outerShdw>
          </a:effectLst>
        </p:spPr>
        <p:txBody>
          <a:bodyPr wrap="square" rtlCol="0">
            <a:spAutoFit/>
          </a:bodyPr>
          <a:lstStyle/>
          <a:p>
            <a:r>
              <a:rPr lang="it-IT" sz="1400" dirty="0"/>
              <a:t>Dichiarazioni</a:t>
            </a:r>
            <a:endParaRPr lang="it-IT" sz="1200" dirty="0"/>
          </a:p>
        </p:txBody>
      </p:sp>
      <p:sp>
        <p:nvSpPr>
          <p:cNvPr id="29" name="CasellaDiTesto 28">
            <a:extLst>
              <a:ext uri="{FF2B5EF4-FFF2-40B4-BE49-F238E27FC236}">
                <a16:creationId xmlns:a16="http://schemas.microsoft.com/office/drawing/2014/main" id="{68FA2658-708F-49FB-A377-FB9D7F678974}"/>
              </a:ext>
            </a:extLst>
          </p:cNvPr>
          <p:cNvSpPr txBox="1"/>
          <p:nvPr/>
        </p:nvSpPr>
        <p:spPr>
          <a:xfrm>
            <a:off x="4240427" y="5779264"/>
            <a:ext cx="2639145" cy="307777"/>
          </a:xfrm>
          <a:prstGeom prst="rect">
            <a:avLst/>
          </a:prstGeom>
          <a:solidFill>
            <a:schemeClr val="accent5">
              <a:lumMod val="60000"/>
              <a:lumOff val="40000"/>
            </a:schemeClr>
          </a:solidFill>
          <a:effectLst>
            <a:outerShdw blurRad="63500" sx="102000" sy="102000" algn="ctr" rotWithShape="0">
              <a:prstClr val="black">
                <a:alpha val="40000"/>
              </a:prstClr>
            </a:outerShdw>
          </a:effectLst>
        </p:spPr>
        <p:txBody>
          <a:bodyPr wrap="square" rtlCol="0">
            <a:spAutoFit/>
          </a:bodyPr>
          <a:lstStyle/>
          <a:p>
            <a:r>
              <a:rPr lang="it-IT" sz="1400" dirty="0"/>
              <a:t>Allegati alla Domanda</a:t>
            </a:r>
            <a:endParaRPr lang="it-IT" sz="1200" dirty="0"/>
          </a:p>
        </p:txBody>
      </p:sp>
      <p:sp>
        <p:nvSpPr>
          <p:cNvPr id="30" name="CasellaDiTesto 29">
            <a:extLst>
              <a:ext uri="{FF2B5EF4-FFF2-40B4-BE49-F238E27FC236}">
                <a16:creationId xmlns:a16="http://schemas.microsoft.com/office/drawing/2014/main" id="{852FA108-90DB-4974-827D-D3C0B65183BA}"/>
              </a:ext>
            </a:extLst>
          </p:cNvPr>
          <p:cNvSpPr txBox="1"/>
          <p:nvPr/>
        </p:nvSpPr>
        <p:spPr>
          <a:xfrm>
            <a:off x="694590" y="1956884"/>
            <a:ext cx="2639145" cy="307777"/>
          </a:xfrm>
          <a:prstGeom prst="rect">
            <a:avLst/>
          </a:prstGeom>
          <a:solidFill>
            <a:schemeClr val="accent5">
              <a:lumMod val="75000"/>
            </a:schemeClr>
          </a:solidFill>
          <a:effectLst>
            <a:outerShdw blurRad="63500" sx="102000" sy="102000" algn="ctr" rotWithShape="0">
              <a:prstClr val="black">
                <a:alpha val="40000"/>
              </a:prstClr>
            </a:outerShdw>
          </a:effectLst>
        </p:spPr>
        <p:txBody>
          <a:bodyPr wrap="square" rtlCol="0">
            <a:spAutoFit/>
          </a:bodyPr>
          <a:lstStyle/>
          <a:p>
            <a:r>
              <a:rPr lang="it-IT" sz="1400" dirty="0">
                <a:solidFill>
                  <a:schemeClr val="bg1"/>
                </a:solidFill>
              </a:rPr>
              <a:t>Regole di compilazione</a:t>
            </a:r>
            <a:endParaRPr lang="it-IT" sz="1200" dirty="0">
              <a:solidFill>
                <a:schemeClr val="bg1"/>
              </a:solidFill>
            </a:endParaRPr>
          </a:p>
        </p:txBody>
      </p:sp>
      <p:sp>
        <p:nvSpPr>
          <p:cNvPr id="31" name="CasellaDiTesto 30">
            <a:extLst>
              <a:ext uri="{FF2B5EF4-FFF2-40B4-BE49-F238E27FC236}">
                <a16:creationId xmlns:a16="http://schemas.microsoft.com/office/drawing/2014/main" id="{804E2009-E10A-4C77-AFD0-C939CEBD7A5B}"/>
              </a:ext>
            </a:extLst>
          </p:cNvPr>
          <p:cNvSpPr txBox="1"/>
          <p:nvPr/>
        </p:nvSpPr>
        <p:spPr>
          <a:xfrm>
            <a:off x="4240430" y="1956884"/>
            <a:ext cx="2639145" cy="307777"/>
          </a:xfrm>
          <a:prstGeom prst="rect">
            <a:avLst/>
          </a:prstGeom>
          <a:solidFill>
            <a:schemeClr val="accent5">
              <a:lumMod val="60000"/>
              <a:lumOff val="40000"/>
            </a:schemeClr>
          </a:solidFill>
          <a:effectLst>
            <a:outerShdw blurRad="63500" sx="102000" sy="102000" algn="ctr" rotWithShape="0">
              <a:prstClr val="black">
                <a:alpha val="40000"/>
              </a:prstClr>
            </a:outerShdw>
          </a:effectLst>
        </p:spPr>
        <p:txBody>
          <a:bodyPr wrap="square" rtlCol="0">
            <a:spAutoFit/>
          </a:bodyPr>
          <a:lstStyle/>
          <a:p>
            <a:r>
              <a:rPr lang="it-IT" sz="1400" dirty="0"/>
              <a:t>Regole di compilazione</a:t>
            </a:r>
            <a:endParaRPr lang="it-IT" sz="1200" dirty="0"/>
          </a:p>
        </p:txBody>
      </p:sp>
      <p:sp>
        <p:nvSpPr>
          <p:cNvPr id="32" name="Parentesi graffa chiusa 31">
            <a:extLst>
              <a:ext uri="{FF2B5EF4-FFF2-40B4-BE49-F238E27FC236}">
                <a16:creationId xmlns:a16="http://schemas.microsoft.com/office/drawing/2014/main" id="{FCD62A71-F1BB-4130-97C8-E57F845C1A5D}"/>
              </a:ext>
            </a:extLst>
          </p:cNvPr>
          <p:cNvSpPr/>
          <p:nvPr/>
        </p:nvSpPr>
        <p:spPr>
          <a:xfrm rot="10800000">
            <a:off x="3549904" y="2515993"/>
            <a:ext cx="310896" cy="1596104"/>
          </a:xfrm>
          <a:prstGeom prst="rightBrace">
            <a:avLst>
              <a:gd name="adj1" fmla="val 8333"/>
              <a:gd name="adj2" fmla="val 89936"/>
            </a:avLst>
          </a:prstGeom>
          <a:ln w="12700">
            <a:solidFill>
              <a:srgbClr val="00B050"/>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it-IT"/>
          </a:p>
        </p:txBody>
      </p:sp>
      <p:sp>
        <p:nvSpPr>
          <p:cNvPr id="33" name="Parentesi graffa chiusa 32">
            <a:extLst>
              <a:ext uri="{FF2B5EF4-FFF2-40B4-BE49-F238E27FC236}">
                <a16:creationId xmlns:a16="http://schemas.microsoft.com/office/drawing/2014/main" id="{61E7CCB4-9610-45D3-A408-1CD654069093}"/>
              </a:ext>
            </a:extLst>
          </p:cNvPr>
          <p:cNvSpPr/>
          <p:nvPr/>
        </p:nvSpPr>
        <p:spPr>
          <a:xfrm rot="10800000">
            <a:off x="3558032" y="1956884"/>
            <a:ext cx="310896" cy="307777"/>
          </a:xfrm>
          <a:prstGeom prst="rightBrace">
            <a:avLst>
              <a:gd name="adj1" fmla="val 8333"/>
              <a:gd name="adj2" fmla="val 50825"/>
            </a:avLst>
          </a:prstGeom>
          <a:ln w="12700">
            <a:solidFill>
              <a:srgbClr val="00B050"/>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it-IT"/>
          </a:p>
        </p:txBody>
      </p:sp>
      <p:sp>
        <p:nvSpPr>
          <p:cNvPr id="34" name="Parentesi graffa chiusa 33">
            <a:extLst>
              <a:ext uri="{FF2B5EF4-FFF2-40B4-BE49-F238E27FC236}">
                <a16:creationId xmlns:a16="http://schemas.microsoft.com/office/drawing/2014/main" id="{AF83D88C-87CC-4E3C-885A-1F4278338A10}"/>
              </a:ext>
            </a:extLst>
          </p:cNvPr>
          <p:cNvSpPr/>
          <p:nvPr/>
        </p:nvSpPr>
        <p:spPr>
          <a:xfrm rot="10800000">
            <a:off x="3549903" y="4363427"/>
            <a:ext cx="310896" cy="736141"/>
          </a:xfrm>
          <a:prstGeom prst="rightBrace">
            <a:avLst>
              <a:gd name="adj1" fmla="val 8333"/>
              <a:gd name="adj2" fmla="val 76703"/>
            </a:avLst>
          </a:prstGeom>
          <a:ln w="12700">
            <a:solidFill>
              <a:srgbClr val="00B050"/>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it-IT"/>
          </a:p>
        </p:txBody>
      </p:sp>
      <p:sp>
        <p:nvSpPr>
          <p:cNvPr id="35" name="Parentesi graffa chiusa 34">
            <a:extLst>
              <a:ext uri="{FF2B5EF4-FFF2-40B4-BE49-F238E27FC236}">
                <a16:creationId xmlns:a16="http://schemas.microsoft.com/office/drawing/2014/main" id="{6D8AF994-3315-4FEF-B717-045A5BA7EE36}"/>
              </a:ext>
            </a:extLst>
          </p:cNvPr>
          <p:cNvSpPr/>
          <p:nvPr/>
        </p:nvSpPr>
        <p:spPr>
          <a:xfrm rot="10800000">
            <a:off x="3560063" y="5350592"/>
            <a:ext cx="310896" cy="736141"/>
          </a:xfrm>
          <a:prstGeom prst="rightBrace">
            <a:avLst>
              <a:gd name="adj1" fmla="val 8333"/>
              <a:gd name="adj2" fmla="val 76703"/>
            </a:avLst>
          </a:prstGeom>
          <a:ln w="12700">
            <a:solidFill>
              <a:srgbClr val="00B050"/>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it-IT"/>
          </a:p>
        </p:txBody>
      </p:sp>
      <p:sp>
        <p:nvSpPr>
          <p:cNvPr id="9" name="Segnaposto numero diapositiva 8">
            <a:extLst>
              <a:ext uri="{FF2B5EF4-FFF2-40B4-BE49-F238E27FC236}">
                <a16:creationId xmlns:a16="http://schemas.microsoft.com/office/drawing/2014/main" id="{1966FDF5-6F7E-43D1-B122-39D140B1450B}"/>
              </a:ext>
            </a:extLst>
          </p:cNvPr>
          <p:cNvSpPr>
            <a:spLocks noGrp="1"/>
          </p:cNvSpPr>
          <p:nvPr>
            <p:ph type="sldNum" sz="quarter" idx="12"/>
          </p:nvPr>
        </p:nvSpPr>
        <p:spPr/>
        <p:txBody>
          <a:bodyPr/>
          <a:lstStyle/>
          <a:p>
            <a:fld id="{E9178533-62E8-4B7D-9A7E-A182B9400B1A}" type="slidenum">
              <a:rPr lang="it-IT" smtClean="0"/>
              <a:t>12</a:t>
            </a:fld>
            <a:endParaRPr lang="it-IT"/>
          </a:p>
        </p:txBody>
      </p:sp>
    </p:spTree>
    <p:extLst>
      <p:ext uri="{BB962C8B-B14F-4D97-AF65-F5344CB8AC3E}">
        <p14:creationId xmlns:p14="http://schemas.microsoft.com/office/powerpoint/2010/main" val="4038107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1F9F56A5-3028-4319-9C9F-8B46252E04D9}"/>
              </a:ext>
            </a:extLst>
          </p:cNvPr>
          <p:cNvPicPr>
            <a:picLocks noChangeAspect="1"/>
          </p:cNvPicPr>
          <p:nvPr/>
        </p:nvPicPr>
        <p:blipFill>
          <a:blip r:embed="rId2"/>
          <a:stretch>
            <a:fillRect/>
          </a:stretch>
        </p:blipFill>
        <p:spPr>
          <a:xfrm>
            <a:off x="173231" y="167089"/>
            <a:ext cx="3109692" cy="2088000"/>
          </a:xfrm>
          <a:prstGeom prst="rect">
            <a:avLst/>
          </a:prstGeom>
          <a:effectLst>
            <a:outerShdw blurRad="63500" sx="102000" sy="102000" algn="ctr" rotWithShape="0">
              <a:prstClr val="black">
                <a:alpha val="40000"/>
              </a:prstClr>
            </a:outerShdw>
          </a:effectLst>
        </p:spPr>
      </p:pic>
      <p:sp>
        <p:nvSpPr>
          <p:cNvPr id="2" name="CasellaDiTesto 1">
            <a:extLst>
              <a:ext uri="{FF2B5EF4-FFF2-40B4-BE49-F238E27FC236}">
                <a16:creationId xmlns:a16="http://schemas.microsoft.com/office/drawing/2014/main" id="{FDB274E0-0681-4951-84D4-E43D3C93AD7F}"/>
              </a:ext>
            </a:extLst>
          </p:cNvPr>
          <p:cNvSpPr txBox="1"/>
          <p:nvPr/>
        </p:nvSpPr>
        <p:spPr>
          <a:xfrm>
            <a:off x="3681533" y="464056"/>
            <a:ext cx="6304397" cy="2139047"/>
          </a:xfrm>
          <a:prstGeom prst="rect">
            <a:avLst/>
          </a:prstGeom>
          <a:noFill/>
        </p:spPr>
        <p:txBody>
          <a:bodyPr wrap="square" rtlCol="0">
            <a:spAutoFit/>
          </a:bodyPr>
          <a:lstStyle/>
          <a:p>
            <a:r>
              <a:rPr lang="it-IT" sz="1400" dirty="0"/>
              <a:t>Per poter abilitare le sezioni e sotto sezioni successive è necessario innanzitutto indicare e salvare se si sta presentando la Domanda di sostegno per se stessi oppure per un’altra persona a titolo di delegato; una volta salvata, l’informazione non sarà più modificabile.</a:t>
            </a:r>
          </a:p>
          <a:p>
            <a:r>
              <a:rPr lang="it-IT" sz="1400" dirty="0"/>
              <a:t>Il salvataggio sbloccherà la navigazione sia tra le altre sezioni sia tra le sotto sezioni relative di «Nucleo Richiedente» e «Contratto e Alloggio». La sezione «Dichiarazioni e Allegati» sarà sbloccata una volta compilate le altre sezioni precedenti.</a:t>
            </a:r>
          </a:p>
          <a:p>
            <a:endParaRPr lang="it-IT" sz="900" dirty="0"/>
          </a:p>
          <a:p>
            <a:r>
              <a:rPr lang="it-IT" sz="1200" i="1" dirty="0"/>
              <a:t>Nelle prossime diapositive verranno indicate in grigio le selezioni che comportano l’upload di allegati relativi.</a:t>
            </a:r>
            <a:endParaRPr lang="it-IT" sz="1100" i="1" dirty="0"/>
          </a:p>
        </p:txBody>
      </p:sp>
      <p:pic>
        <p:nvPicPr>
          <p:cNvPr id="3" name="Picture 8" descr="Risultati immagini per logo csi piemonte">
            <a:extLst>
              <a:ext uri="{FF2B5EF4-FFF2-40B4-BE49-F238E27FC236}">
                <a16:creationId xmlns:a16="http://schemas.microsoft.com/office/drawing/2014/main" id="{0E2B2458-DC24-4160-9453-9DB3281A1B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5930" y="464056"/>
            <a:ext cx="1655999" cy="828000"/>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con angoli arrotondati 5">
            <a:extLst>
              <a:ext uri="{FF2B5EF4-FFF2-40B4-BE49-F238E27FC236}">
                <a16:creationId xmlns:a16="http://schemas.microsoft.com/office/drawing/2014/main" id="{B100CBCC-93C6-4F1E-BAC9-CC04F19BFF02}"/>
              </a:ext>
            </a:extLst>
          </p:cNvPr>
          <p:cNvSpPr/>
          <p:nvPr/>
        </p:nvSpPr>
        <p:spPr>
          <a:xfrm>
            <a:off x="1829334" y="391176"/>
            <a:ext cx="1548000" cy="28800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Segnaposto numero diapositiva 24">
            <a:extLst>
              <a:ext uri="{FF2B5EF4-FFF2-40B4-BE49-F238E27FC236}">
                <a16:creationId xmlns:a16="http://schemas.microsoft.com/office/drawing/2014/main" id="{61D85D50-3139-4909-AD63-D2EE3D716964}"/>
              </a:ext>
            </a:extLst>
          </p:cNvPr>
          <p:cNvSpPr>
            <a:spLocks noGrp="1"/>
          </p:cNvSpPr>
          <p:nvPr>
            <p:ph type="sldNum" sz="quarter" idx="12"/>
          </p:nvPr>
        </p:nvSpPr>
        <p:spPr/>
        <p:txBody>
          <a:bodyPr/>
          <a:lstStyle/>
          <a:p>
            <a:fld id="{E9178533-62E8-4B7D-9A7E-A182B9400B1A}" type="slidenum">
              <a:rPr lang="it-IT" smtClean="0"/>
              <a:t>13</a:t>
            </a:fld>
            <a:endParaRPr lang="it-IT" dirty="0"/>
          </a:p>
        </p:txBody>
      </p:sp>
      <p:grpSp>
        <p:nvGrpSpPr>
          <p:cNvPr id="14" name="Gruppo 13">
            <a:extLst>
              <a:ext uri="{FF2B5EF4-FFF2-40B4-BE49-F238E27FC236}">
                <a16:creationId xmlns:a16="http://schemas.microsoft.com/office/drawing/2014/main" id="{257E0700-059D-40FB-96D2-4049290AF3C6}"/>
              </a:ext>
            </a:extLst>
          </p:cNvPr>
          <p:cNvGrpSpPr/>
          <p:nvPr/>
        </p:nvGrpSpPr>
        <p:grpSpPr>
          <a:xfrm>
            <a:off x="516000" y="2626779"/>
            <a:ext cx="11160000" cy="3733218"/>
            <a:chOff x="516000" y="2626779"/>
            <a:chExt cx="11160000" cy="3733218"/>
          </a:xfrm>
        </p:grpSpPr>
        <p:pic>
          <p:nvPicPr>
            <p:cNvPr id="12" name="Immagine 11">
              <a:extLst>
                <a:ext uri="{FF2B5EF4-FFF2-40B4-BE49-F238E27FC236}">
                  <a16:creationId xmlns:a16="http://schemas.microsoft.com/office/drawing/2014/main" id="{E6D1DA7A-FCCD-4160-9417-6E19CF368E76}"/>
                </a:ext>
              </a:extLst>
            </p:cNvPr>
            <p:cNvPicPr>
              <a:picLocks noChangeAspect="1"/>
            </p:cNvPicPr>
            <p:nvPr/>
          </p:nvPicPr>
          <p:blipFill>
            <a:blip r:embed="rId4"/>
            <a:stretch>
              <a:fillRect/>
            </a:stretch>
          </p:blipFill>
          <p:spPr>
            <a:xfrm>
              <a:off x="516000" y="2726797"/>
              <a:ext cx="11160000" cy="3633200"/>
            </a:xfrm>
            <a:prstGeom prst="rect">
              <a:avLst/>
            </a:prstGeom>
            <a:effectLst>
              <a:outerShdw blurRad="63500" sx="102000" sy="102000" algn="ctr" rotWithShape="0">
                <a:prstClr val="black">
                  <a:alpha val="40000"/>
                </a:prstClr>
              </a:outerShdw>
            </a:effectLst>
          </p:spPr>
        </p:pic>
        <p:sp>
          <p:nvSpPr>
            <p:cNvPr id="21" name="Rettangolo 20">
              <a:extLst>
                <a:ext uri="{FF2B5EF4-FFF2-40B4-BE49-F238E27FC236}">
                  <a16:creationId xmlns:a16="http://schemas.microsoft.com/office/drawing/2014/main" id="{50699F54-FB5B-496E-9203-B7623F28E149}"/>
                </a:ext>
              </a:extLst>
            </p:cNvPr>
            <p:cNvSpPr/>
            <p:nvPr/>
          </p:nvSpPr>
          <p:spPr>
            <a:xfrm>
              <a:off x="2972816" y="3815080"/>
              <a:ext cx="344410" cy="147818"/>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con angoli arrotondati 6">
              <a:extLst>
                <a:ext uri="{FF2B5EF4-FFF2-40B4-BE49-F238E27FC236}">
                  <a16:creationId xmlns:a16="http://schemas.microsoft.com/office/drawing/2014/main" id="{EC4287FE-F152-4867-B05B-22BFF418621D}"/>
                </a:ext>
              </a:extLst>
            </p:cNvPr>
            <p:cNvSpPr/>
            <p:nvPr/>
          </p:nvSpPr>
          <p:spPr>
            <a:xfrm>
              <a:off x="610134" y="4678696"/>
              <a:ext cx="4680000" cy="36000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con angoli arrotondati 7">
              <a:extLst>
                <a:ext uri="{FF2B5EF4-FFF2-40B4-BE49-F238E27FC236}">
                  <a16:creationId xmlns:a16="http://schemas.microsoft.com/office/drawing/2014/main" id="{C505D14A-2A11-4AE6-896F-F2B6035F2339}"/>
                </a:ext>
              </a:extLst>
            </p:cNvPr>
            <p:cNvSpPr/>
            <p:nvPr/>
          </p:nvSpPr>
          <p:spPr>
            <a:xfrm>
              <a:off x="3363948" y="2626779"/>
              <a:ext cx="5993412" cy="36000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 name="Connettore 2 8">
              <a:extLst>
                <a:ext uri="{FF2B5EF4-FFF2-40B4-BE49-F238E27FC236}">
                  <a16:creationId xmlns:a16="http://schemas.microsoft.com/office/drawing/2014/main" id="{D86171D2-F5D4-4F6F-A06B-EA91CF3459F3}"/>
                </a:ext>
              </a:extLst>
            </p:cNvPr>
            <p:cNvCxnSpPr>
              <a:cxnSpLocks/>
              <a:stCxn id="11" idx="1"/>
              <a:endCxn id="7" idx="3"/>
            </p:cNvCxnSpPr>
            <p:nvPr/>
          </p:nvCxnSpPr>
          <p:spPr>
            <a:xfrm flipH="1">
              <a:off x="5290134" y="4858584"/>
              <a:ext cx="3030374" cy="112"/>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861D75E0-B4FF-4BA4-95A8-DEB53B86B8EA}"/>
                </a:ext>
              </a:extLst>
            </p:cNvPr>
            <p:cNvCxnSpPr>
              <a:cxnSpLocks/>
              <a:stCxn id="18" idx="1"/>
              <a:endCxn id="8" idx="2"/>
            </p:cNvCxnSpPr>
            <p:nvPr/>
          </p:nvCxnSpPr>
          <p:spPr>
            <a:xfrm flipH="1" flipV="1">
              <a:off x="6360654" y="2986779"/>
              <a:ext cx="1959853" cy="1362505"/>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DB401AB2-22F5-48FE-8FA2-02AC5DBB978C}"/>
                </a:ext>
              </a:extLst>
            </p:cNvPr>
            <p:cNvSpPr txBox="1"/>
            <p:nvPr/>
          </p:nvSpPr>
          <p:spPr>
            <a:xfrm>
              <a:off x="8320508" y="4704695"/>
              <a:ext cx="2639145" cy="307777"/>
            </a:xfrm>
            <a:prstGeom prst="rect">
              <a:avLst/>
            </a:prstGeom>
            <a:solidFill>
              <a:schemeClr val="accent4">
                <a:lumMod val="20000"/>
                <a:lumOff val="80000"/>
              </a:schemeClr>
            </a:solidFill>
            <a:effectLst>
              <a:outerShdw blurRad="63500" sx="102000" sy="102000" algn="ctr" rotWithShape="0">
                <a:prstClr val="black">
                  <a:alpha val="40000"/>
                </a:prstClr>
              </a:outerShdw>
            </a:effectLst>
          </p:spPr>
          <p:txBody>
            <a:bodyPr wrap="square" rtlCol="0">
              <a:spAutoFit/>
            </a:bodyPr>
            <a:lstStyle/>
            <a:p>
              <a:r>
                <a:rPr lang="it-IT" sz="1400" i="1" dirty="0"/>
                <a:t>Per navigare tra le sotto sezioni</a:t>
              </a:r>
              <a:endParaRPr lang="it-IT" sz="1200" i="1" dirty="0"/>
            </a:p>
          </p:txBody>
        </p:sp>
        <p:sp>
          <p:nvSpPr>
            <p:cNvPr id="18" name="CasellaDiTesto 17">
              <a:extLst>
                <a:ext uri="{FF2B5EF4-FFF2-40B4-BE49-F238E27FC236}">
                  <a16:creationId xmlns:a16="http://schemas.microsoft.com/office/drawing/2014/main" id="{91384067-9DAA-4141-9A54-FD2B4ABA6910}"/>
                </a:ext>
              </a:extLst>
            </p:cNvPr>
            <p:cNvSpPr txBox="1"/>
            <p:nvPr/>
          </p:nvSpPr>
          <p:spPr>
            <a:xfrm>
              <a:off x="8320507" y="4195395"/>
              <a:ext cx="2639145" cy="307777"/>
            </a:xfrm>
            <a:prstGeom prst="rect">
              <a:avLst/>
            </a:prstGeom>
            <a:solidFill>
              <a:schemeClr val="accent4">
                <a:lumMod val="20000"/>
                <a:lumOff val="80000"/>
              </a:schemeClr>
            </a:solidFill>
            <a:effectLst>
              <a:outerShdw blurRad="63500" sx="102000" sy="102000" algn="ctr" rotWithShape="0">
                <a:prstClr val="black">
                  <a:alpha val="40000"/>
                </a:prstClr>
              </a:outerShdw>
            </a:effectLst>
          </p:spPr>
          <p:txBody>
            <a:bodyPr wrap="square" rtlCol="0">
              <a:spAutoFit/>
            </a:bodyPr>
            <a:lstStyle/>
            <a:p>
              <a:r>
                <a:rPr lang="it-IT" sz="1400" i="1" dirty="0"/>
                <a:t>Per navigare tra le sezioni</a:t>
              </a:r>
              <a:endParaRPr lang="it-IT" sz="1200" i="1" dirty="0"/>
            </a:p>
          </p:txBody>
        </p:sp>
        <p:sp>
          <p:nvSpPr>
            <p:cNvPr id="23" name="Rettangolo con angoli arrotondati 22">
              <a:extLst>
                <a:ext uri="{FF2B5EF4-FFF2-40B4-BE49-F238E27FC236}">
                  <a16:creationId xmlns:a16="http://schemas.microsoft.com/office/drawing/2014/main" id="{BDC86D8B-BBD9-4D3A-9788-F76E15C1F816}"/>
                </a:ext>
              </a:extLst>
            </p:cNvPr>
            <p:cNvSpPr/>
            <p:nvPr/>
          </p:nvSpPr>
          <p:spPr>
            <a:xfrm>
              <a:off x="1875536" y="5781794"/>
              <a:ext cx="576000" cy="32766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con angoli arrotondati 16">
              <a:extLst>
                <a:ext uri="{FF2B5EF4-FFF2-40B4-BE49-F238E27FC236}">
                  <a16:creationId xmlns:a16="http://schemas.microsoft.com/office/drawing/2014/main" id="{A908D6E6-C3D6-44CD-AB01-8E2512968CEA}"/>
                </a:ext>
              </a:extLst>
            </p:cNvPr>
            <p:cNvSpPr/>
            <p:nvPr/>
          </p:nvSpPr>
          <p:spPr>
            <a:xfrm>
              <a:off x="4498069" y="5278442"/>
              <a:ext cx="2160000" cy="162000"/>
            </a:xfrm>
            <a:prstGeom prst="roundRect">
              <a:avLst/>
            </a:prstGeom>
            <a:noFill/>
            <a:ln w="34925">
              <a:solidFill>
                <a:schemeClr val="bg2">
                  <a:lumMod val="75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9" name="Connettore 2 18">
              <a:extLst>
                <a:ext uri="{FF2B5EF4-FFF2-40B4-BE49-F238E27FC236}">
                  <a16:creationId xmlns:a16="http://schemas.microsoft.com/office/drawing/2014/main" id="{D7E081B7-52E4-4FE8-8D32-6D3EEAF1EB6A}"/>
                </a:ext>
              </a:extLst>
            </p:cNvPr>
            <p:cNvCxnSpPr>
              <a:cxnSpLocks/>
              <a:stCxn id="20" idx="1"/>
              <a:endCxn id="17" idx="3"/>
            </p:cNvCxnSpPr>
            <p:nvPr/>
          </p:nvCxnSpPr>
          <p:spPr>
            <a:xfrm flipH="1">
              <a:off x="6658069" y="5359442"/>
              <a:ext cx="1662438" cy="0"/>
            </a:xfrm>
            <a:prstGeom prst="straightConnector1">
              <a:avLst/>
            </a:prstGeom>
            <a:ln w="15875">
              <a:solidFill>
                <a:schemeClr val="bg2">
                  <a:lumMod val="75000"/>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19FE6659-0E63-429C-B65F-889227F9AF21}"/>
                </a:ext>
              </a:extLst>
            </p:cNvPr>
            <p:cNvSpPr txBox="1"/>
            <p:nvPr/>
          </p:nvSpPr>
          <p:spPr>
            <a:xfrm>
              <a:off x="8320507" y="5140151"/>
              <a:ext cx="2638800" cy="438582"/>
            </a:xfrm>
            <a:prstGeom prst="rect">
              <a:avLst/>
            </a:prstGeom>
            <a:solidFill>
              <a:schemeClr val="accent3">
                <a:lumMod val="20000"/>
                <a:lumOff val="80000"/>
              </a:schemeClr>
            </a:solidFill>
            <a:effectLst>
              <a:outerShdw blurRad="63500" sx="102000" sy="102000" algn="ctr" rotWithShape="0">
                <a:prstClr val="black">
                  <a:alpha val="40000"/>
                </a:prstClr>
              </a:outerShdw>
            </a:effectLst>
          </p:spPr>
          <p:txBody>
            <a:bodyPr wrap="square" rtlCol="0">
              <a:spAutoFit/>
            </a:bodyPr>
            <a:lstStyle/>
            <a:p>
              <a:r>
                <a:rPr lang="it-IT" sz="1200" i="1" dirty="0"/>
                <a:t>Allegati: </a:t>
              </a:r>
              <a:r>
                <a:rPr lang="it-IT" sz="1050" i="1" dirty="0"/>
                <a:t>Delega e Carta d’identità del Delegato</a:t>
              </a:r>
            </a:p>
          </p:txBody>
        </p:sp>
      </p:grpSp>
    </p:spTree>
    <p:extLst>
      <p:ext uri="{BB962C8B-B14F-4D97-AF65-F5344CB8AC3E}">
        <p14:creationId xmlns:p14="http://schemas.microsoft.com/office/powerpoint/2010/main" val="1614819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magine 19">
            <a:extLst>
              <a:ext uri="{FF2B5EF4-FFF2-40B4-BE49-F238E27FC236}">
                <a16:creationId xmlns:a16="http://schemas.microsoft.com/office/drawing/2014/main" id="{BDB116A0-8E0A-4473-8B09-B2E6234CE534}"/>
              </a:ext>
            </a:extLst>
          </p:cNvPr>
          <p:cNvPicPr>
            <a:picLocks noChangeAspect="1"/>
          </p:cNvPicPr>
          <p:nvPr/>
        </p:nvPicPr>
        <p:blipFill>
          <a:blip r:embed="rId2"/>
          <a:stretch>
            <a:fillRect/>
          </a:stretch>
        </p:blipFill>
        <p:spPr>
          <a:xfrm>
            <a:off x="173231" y="167089"/>
            <a:ext cx="3109692" cy="2088000"/>
          </a:xfrm>
          <a:prstGeom prst="rect">
            <a:avLst/>
          </a:prstGeom>
          <a:effectLst>
            <a:outerShdw blurRad="63500" sx="102000" sy="102000" algn="ctr" rotWithShape="0">
              <a:prstClr val="black">
                <a:alpha val="40000"/>
              </a:prstClr>
            </a:outerShdw>
          </a:effectLst>
        </p:spPr>
      </p:pic>
      <p:pic>
        <p:nvPicPr>
          <p:cNvPr id="3" name="Picture 8" descr="Risultati immagini per logo csi piemonte">
            <a:extLst>
              <a:ext uri="{FF2B5EF4-FFF2-40B4-BE49-F238E27FC236}">
                <a16:creationId xmlns:a16="http://schemas.microsoft.com/office/drawing/2014/main" id="{C2288BE8-A8DD-46E4-84BD-AF82FD8662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5930" y="464056"/>
            <a:ext cx="1655999" cy="82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ttangolo con angoli arrotondati 11">
            <a:extLst>
              <a:ext uri="{FF2B5EF4-FFF2-40B4-BE49-F238E27FC236}">
                <a16:creationId xmlns:a16="http://schemas.microsoft.com/office/drawing/2014/main" id="{82AFF475-56BC-4600-AFB3-78FC82FC145E}"/>
              </a:ext>
            </a:extLst>
          </p:cNvPr>
          <p:cNvSpPr/>
          <p:nvPr/>
        </p:nvSpPr>
        <p:spPr>
          <a:xfrm>
            <a:off x="1829334" y="604536"/>
            <a:ext cx="1548000" cy="28800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a16="http://schemas.microsoft.com/office/drawing/2014/main" id="{CE744D8C-3842-425B-B67D-A1B826BE0183}"/>
              </a:ext>
            </a:extLst>
          </p:cNvPr>
          <p:cNvSpPr txBox="1"/>
          <p:nvPr/>
        </p:nvSpPr>
        <p:spPr>
          <a:xfrm>
            <a:off x="3681533" y="464056"/>
            <a:ext cx="6177233" cy="1384995"/>
          </a:xfrm>
          <a:prstGeom prst="rect">
            <a:avLst/>
          </a:prstGeom>
          <a:noFill/>
        </p:spPr>
        <p:txBody>
          <a:bodyPr wrap="square" rtlCol="0">
            <a:spAutoFit/>
          </a:bodyPr>
          <a:lstStyle/>
          <a:p>
            <a:r>
              <a:rPr lang="it-IT" sz="1400" dirty="0"/>
              <a:t>Inserire e salvare:</a:t>
            </a:r>
          </a:p>
          <a:p>
            <a:pPr marL="285750" indent="-285750">
              <a:buFontTx/>
              <a:buChar char="-"/>
            </a:pPr>
            <a:r>
              <a:rPr lang="it-IT" sz="1400" dirty="0"/>
              <a:t>le generalità del richiedente</a:t>
            </a:r>
          </a:p>
          <a:p>
            <a:pPr marL="285750" indent="-285750">
              <a:buFontTx/>
              <a:buChar char="-"/>
            </a:pPr>
            <a:r>
              <a:rPr lang="it-IT" sz="1400" dirty="0"/>
              <a:t>i suoi contatti</a:t>
            </a:r>
          </a:p>
          <a:p>
            <a:pPr marL="285750" indent="-285750">
              <a:buFontTx/>
              <a:buChar char="-"/>
            </a:pPr>
            <a:r>
              <a:rPr lang="it-IT" sz="1400" dirty="0"/>
              <a:t>la composizione del suo nucleo familiare selezionando il pulsante «</a:t>
            </a:r>
            <a:r>
              <a:rPr lang="it-IT" sz="1400" b="1" cap="small" dirty="0"/>
              <a:t>Aggiungi</a:t>
            </a:r>
            <a:r>
              <a:rPr lang="it-IT" sz="1400" dirty="0"/>
              <a:t>», indicando se i membri sono da considerare all’interno del nucleo per la Domanda che si sta compilando.</a:t>
            </a:r>
            <a:endParaRPr lang="it-IT" sz="1200" dirty="0"/>
          </a:p>
        </p:txBody>
      </p:sp>
      <p:grpSp>
        <p:nvGrpSpPr>
          <p:cNvPr id="5" name="Gruppo 4">
            <a:extLst>
              <a:ext uri="{FF2B5EF4-FFF2-40B4-BE49-F238E27FC236}">
                <a16:creationId xmlns:a16="http://schemas.microsoft.com/office/drawing/2014/main" id="{2B30C624-ED66-4AAF-956C-BDE5E4F855B4}"/>
              </a:ext>
            </a:extLst>
          </p:cNvPr>
          <p:cNvGrpSpPr/>
          <p:nvPr/>
        </p:nvGrpSpPr>
        <p:grpSpPr>
          <a:xfrm>
            <a:off x="2777305" y="1849051"/>
            <a:ext cx="9252000" cy="4876778"/>
            <a:chOff x="2777305" y="1849051"/>
            <a:chExt cx="9252000" cy="4876778"/>
          </a:xfrm>
        </p:grpSpPr>
        <p:pic>
          <p:nvPicPr>
            <p:cNvPr id="2" name="Immagine 1">
              <a:extLst>
                <a:ext uri="{FF2B5EF4-FFF2-40B4-BE49-F238E27FC236}">
                  <a16:creationId xmlns:a16="http://schemas.microsoft.com/office/drawing/2014/main" id="{6775237D-E6B3-481F-AC64-54735A4279B4}"/>
                </a:ext>
              </a:extLst>
            </p:cNvPr>
            <p:cNvPicPr>
              <a:picLocks noChangeAspect="1"/>
            </p:cNvPicPr>
            <p:nvPr/>
          </p:nvPicPr>
          <p:blipFill>
            <a:blip r:embed="rId4"/>
            <a:stretch>
              <a:fillRect/>
            </a:stretch>
          </p:blipFill>
          <p:spPr>
            <a:xfrm>
              <a:off x="2777305" y="1917064"/>
              <a:ext cx="9252000" cy="4808765"/>
            </a:xfrm>
            <a:prstGeom prst="rect">
              <a:avLst/>
            </a:prstGeom>
            <a:effectLst>
              <a:outerShdw blurRad="63500" sx="102000" sy="102000" algn="ctr" rotWithShape="0">
                <a:prstClr val="black">
                  <a:alpha val="40000"/>
                </a:prstClr>
              </a:outerShdw>
            </a:effectLst>
          </p:spPr>
        </p:pic>
        <p:sp>
          <p:nvSpPr>
            <p:cNvPr id="29" name="Rettangolo 28">
              <a:extLst>
                <a:ext uri="{FF2B5EF4-FFF2-40B4-BE49-F238E27FC236}">
                  <a16:creationId xmlns:a16="http://schemas.microsoft.com/office/drawing/2014/main" id="{3FBEEAD2-213F-4C94-A76A-2316C8FF583D}"/>
                </a:ext>
              </a:extLst>
            </p:cNvPr>
            <p:cNvSpPr/>
            <p:nvPr/>
          </p:nvSpPr>
          <p:spPr>
            <a:xfrm>
              <a:off x="4797806" y="2819919"/>
              <a:ext cx="344410" cy="147818"/>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6" name="Connettore 2 15">
              <a:extLst>
                <a:ext uri="{FF2B5EF4-FFF2-40B4-BE49-F238E27FC236}">
                  <a16:creationId xmlns:a16="http://schemas.microsoft.com/office/drawing/2014/main" id="{57A6B08E-50D6-4DCB-928D-30D1FC1331FC}"/>
                </a:ext>
              </a:extLst>
            </p:cNvPr>
            <p:cNvCxnSpPr>
              <a:cxnSpLocks/>
              <a:stCxn id="15" idx="2"/>
            </p:cNvCxnSpPr>
            <p:nvPr/>
          </p:nvCxnSpPr>
          <p:spPr>
            <a:xfrm>
              <a:off x="6770150" y="1849051"/>
              <a:ext cx="616170" cy="2367349"/>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BB00EA46-9757-44AB-A5ED-1B990D659A57}"/>
                </a:ext>
              </a:extLst>
            </p:cNvPr>
            <p:cNvCxnSpPr>
              <a:cxnSpLocks/>
              <a:stCxn id="15" idx="2"/>
            </p:cNvCxnSpPr>
            <p:nvPr/>
          </p:nvCxnSpPr>
          <p:spPr>
            <a:xfrm flipH="1">
              <a:off x="3474721" y="1849051"/>
              <a:ext cx="3295429" cy="3576389"/>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22EC44E5-CC98-46FF-977E-C248F517E9EB}"/>
                </a:ext>
              </a:extLst>
            </p:cNvPr>
            <p:cNvCxnSpPr>
              <a:cxnSpLocks/>
              <a:stCxn id="15" idx="2"/>
            </p:cNvCxnSpPr>
            <p:nvPr/>
          </p:nvCxnSpPr>
          <p:spPr>
            <a:xfrm>
              <a:off x="6770150" y="1849051"/>
              <a:ext cx="4690330" cy="4155509"/>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1" name="Rettangolo con angoli arrotondati 30">
              <a:extLst>
                <a:ext uri="{FF2B5EF4-FFF2-40B4-BE49-F238E27FC236}">
                  <a16:creationId xmlns:a16="http://schemas.microsoft.com/office/drawing/2014/main" id="{5CC964B6-DAA6-41B6-A421-F8FF272190D9}"/>
                </a:ext>
              </a:extLst>
            </p:cNvPr>
            <p:cNvSpPr/>
            <p:nvPr/>
          </p:nvSpPr>
          <p:spPr>
            <a:xfrm>
              <a:off x="3836416" y="6199634"/>
              <a:ext cx="576000" cy="32766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con angoli arrotondati 13">
              <a:extLst>
                <a:ext uri="{FF2B5EF4-FFF2-40B4-BE49-F238E27FC236}">
                  <a16:creationId xmlns:a16="http://schemas.microsoft.com/office/drawing/2014/main" id="{C7C9A155-EF64-49F9-9A37-9BB4BCB54220}"/>
                </a:ext>
              </a:extLst>
            </p:cNvPr>
            <p:cNvSpPr/>
            <p:nvPr/>
          </p:nvSpPr>
          <p:spPr>
            <a:xfrm>
              <a:off x="8131064" y="4891860"/>
              <a:ext cx="1800000" cy="162000"/>
            </a:xfrm>
            <a:prstGeom prst="roundRect">
              <a:avLst/>
            </a:prstGeom>
            <a:noFill/>
            <a:ln w="34925">
              <a:solidFill>
                <a:schemeClr val="bg2">
                  <a:lumMod val="75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7" name="Connettore 2 16">
              <a:extLst>
                <a:ext uri="{FF2B5EF4-FFF2-40B4-BE49-F238E27FC236}">
                  <a16:creationId xmlns:a16="http://schemas.microsoft.com/office/drawing/2014/main" id="{3BF9314F-3F09-4740-B1DB-1B93EF69A13F}"/>
                </a:ext>
              </a:extLst>
            </p:cNvPr>
            <p:cNvCxnSpPr>
              <a:cxnSpLocks/>
              <a:stCxn id="18" idx="3"/>
              <a:endCxn id="14" idx="1"/>
            </p:cNvCxnSpPr>
            <p:nvPr/>
          </p:nvCxnSpPr>
          <p:spPr>
            <a:xfrm>
              <a:off x="7695235" y="4972860"/>
              <a:ext cx="435829" cy="0"/>
            </a:xfrm>
            <a:prstGeom prst="straightConnector1">
              <a:avLst/>
            </a:prstGeom>
            <a:ln w="15875">
              <a:solidFill>
                <a:schemeClr val="bg2">
                  <a:lumMod val="75000"/>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9A41EBFF-0F11-40FE-B2D6-1A4B668E7217}"/>
                </a:ext>
              </a:extLst>
            </p:cNvPr>
            <p:cNvSpPr txBox="1"/>
            <p:nvPr/>
          </p:nvSpPr>
          <p:spPr>
            <a:xfrm>
              <a:off x="4127008" y="4834360"/>
              <a:ext cx="3568227" cy="276999"/>
            </a:xfrm>
            <a:prstGeom prst="rect">
              <a:avLst/>
            </a:prstGeom>
            <a:solidFill>
              <a:schemeClr val="accent3">
                <a:lumMod val="20000"/>
                <a:lumOff val="80000"/>
              </a:schemeClr>
            </a:solidFill>
            <a:effectLst>
              <a:outerShdw blurRad="63500" sx="102000" sy="102000" algn="ctr" rotWithShape="0">
                <a:prstClr val="black">
                  <a:alpha val="40000"/>
                </a:prstClr>
              </a:outerShdw>
            </a:effectLst>
          </p:spPr>
          <p:txBody>
            <a:bodyPr wrap="square" rtlCol="0">
              <a:spAutoFit/>
            </a:bodyPr>
            <a:lstStyle/>
            <a:p>
              <a:r>
                <a:rPr lang="it-IT" sz="1200" i="1" dirty="0"/>
                <a:t>Allegati: </a:t>
              </a:r>
              <a:r>
                <a:rPr lang="it-IT" sz="1050" i="1" dirty="0"/>
                <a:t>Permesso di soggiorno / Ricevuta di rinnovo in corso</a:t>
              </a:r>
              <a:endParaRPr lang="it-IT" sz="1100" i="1" dirty="0"/>
            </a:p>
          </p:txBody>
        </p:sp>
      </p:grpSp>
      <p:sp>
        <p:nvSpPr>
          <p:cNvPr id="33" name="Segnaposto numero diapositiva 32">
            <a:extLst>
              <a:ext uri="{FF2B5EF4-FFF2-40B4-BE49-F238E27FC236}">
                <a16:creationId xmlns:a16="http://schemas.microsoft.com/office/drawing/2014/main" id="{1C097789-09C6-4034-B97C-F5CD50396167}"/>
              </a:ext>
            </a:extLst>
          </p:cNvPr>
          <p:cNvSpPr>
            <a:spLocks noGrp="1"/>
          </p:cNvSpPr>
          <p:nvPr>
            <p:ph type="sldNum" sz="quarter" idx="12"/>
          </p:nvPr>
        </p:nvSpPr>
        <p:spPr/>
        <p:txBody>
          <a:bodyPr/>
          <a:lstStyle/>
          <a:p>
            <a:fld id="{E9178533-62E8-4B7D-9A7E-A182B9400B1A}" type="slidenum">
              <a:rPr lang="it-IT" smtClean="0"/>
              <a:t>14</a:t>
            </a:fld>
            <a:endParaRPr lang="it-IT"/>
          </a:p>
        </p:txBody>
      </p:sp>
      <p:sp>
        <p:nvSpPr>
          <p:cNvPr id="21" name="CasellaDiTesto 20">
            <a:extLst>
              <a:ext uri="{FF2B5EF4-FFF2-40B4-BE49-F238E27FC236}">
                <a16:creationId xmlns:a16="http://schemas.microsoft.com/office/drawing/2014/main" id="{05991148-76D1-4026-B92E-5F6D71FE0AD4}"/>
              </a:ext>
            </a:extLst>
          </p:cNvPr>
          <p:cNvSpPr txBox="1"/>
          <p:nvPr/>
        </p:nvSpPr>
        <p:spPr>
          <a:xfrm>
            <a:off x="316873" y="3332655"/>
            <a:ext cx="2280719" cy="1754326"/>
          </a:xfrm>
          <a:prstGeom prst="rect">
            <a:avLst/>
          </a:prstGeom>
          <a:noFill/>
        </p:spPr>
        <p:txBody>
          <a:bodyPr wrap="square" rtlCol="0">
            <a:spAutoFit/>
          </a:bodyPr>
          <a:lstStyle/>
          <a:p>
            <a:r>
              <a:rPr lang="it-IT" sz="1200" b="1" i="1" dirty="0"/>
              <a:t>Nota</a:t>
            </a:r>
          </a:p>
          <a:p>
            <a:r>
              <a:rPr lang="it-IT" sz="1200" i="1" dirty="0"/>
              <a:t>Nel «Nucleo Familiare», la parentela deve essere indicata rispetto all’intestatario della scheda anagrafica del nucleo, come risulta all’anagrafe; se l’informazione non è nota, utilizzare la voce del menu «</a:t>
            </a:r>
            <a:r>
              <a:rPr lang="it-IT" sz="1200" i="1" cap="small" dirty="0"/>
              <a:t>Non definito/comunicato</a:t>
            </a:r>
            <a:r>
              <a:rPr lang="it-IT" sz="1200" i="1" dirty="0"/>
              <a:t>» </a:t>
            </a:r>
          </a:p>
        </p:txBody>
      </p:sp>
    </p:spTree>
    <p:extLst>
      <p:ext uri="{BB962C8B-B14F-4D97-AF65-F5344CB8AC3E}">
        <p14:creationId xmlns:p14="http://schemas.microsoft.com/office/powerpoint/2010/main" val="2332659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5524E15B-45DB-4A40-9274-ADC21E2D5743}"/>
              </a:ext>
            </a:extLst>
          </p:cNvPr>
          <p:cNvPicPr>
            <a:picLocks noChangeAspect="1"/>
          </p:cNvPicPr>
          <p:nvPr/>
        </p:nvPicPr>
        <p:blipFill>
          <a:blip r:embed="rId2"/>
          <a:stretch>
            <a:fillRect/>
          </a:stretch>
        </p:blipFill>
        <p:spPr>
          <a:xfrm>
            <a:off x="173231" y="167089"/>
            <a:ext cx="3109692" cy="2088000"/>
          </a:xfrm>
          <a:prstGeom prst="rect">
            <a:avLst/>
          </a:prstGeom>
          <a:effectLst>
            <a:outerShdw blurRad="63500" sx="102000" sy="102000" algn="ctr" rotWithShape="0">
              <a:prstClr val="black">
                <a:alpha val="40000"/>
              </a:prstClr>
            </a:outerShdw>
          </a:effectLst>
        </p:spPr>
      </p:pic>
      <p:pic>
        <p:nvPicPr>
          <p:cNvPr id="3" name="Picture 8" descr="Risultati immagini per logo csi piemonte">
            <a:extLst>
              <a:ext uri="{FF2B5EF4-FFF2-40B4-BE49-F238E27FC236}">
                <a16:creationId xmlns:a16="http://schemas.microsoft.com/office/drawing/2014/main" id="{59A11EF1-5145-4E86-ACAE-6A2326A85D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5930" y="464056"/>
            <a:ext cx="1655999" cy="828000"/>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con angoli arrotondati 5">
            <a:extLst>
              <a:ext uri="{FF2B5EF4-FFF2-40B4-BE49-F238E27FC236}">
                <a16:creationId xmlns:a16="http://schemas.microsoft.com/office/drawing/2014/main" id="{4AF7D1FB-89ED-4BF3-A606-6DD6F1BBC1D7}"/>
              </a:ext>
            </a:extLst>
          </p:cNvPr>
          <p:cNvSpPr/>
          <p:nvPr/>
        </p:nvSpPr>
        <p:spPr>
          <a:xfrm>
            <a:off x="1829334" y="807736"/>
            <a:ext cx="1548000" cy="28800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4809F155-A6C8-4264-BFDC-3C55F05A0A7A}"/>
              </a:ext>
            </a:extLst>
          </p:cNvPr>
          <p:cNvSpPr txBox="1"/>
          <p:nvPr/>
        </p:nvSpPr>
        <p:spPr>
          <a:xfrm>
            <a:off x="3681533" y="464056"/>
            <a:ext cx="6177233" cy="1169551"/>
          </a:xfrm>
          <a:prstGeom prst="rect">
            <a:avLst/>
          </a:prstGeom>
          <a:noFill/>
        </p:spPr>
        <p:txBody>
          <a:bodyPr wrap="square" rtlCol="0">
            <a:spAutoFit/>
          </a:bodyPr>
          <a:lstStyle/>
          <a:p>
            <a:r>
              <a:rPr lang="it-IT" sz="1400" dirty="0"/>
              <a:t>Inserire e salvare:</a:t>
            </a:r>
          </a:p>
          <a:p>
            <a:pPr marL="285750" indent="-285750">
              <a:buFontTx/>
              <a:buChar char="-"/>
            </a:pPr>
            <a:r>
              <a:rPr lang="it-IT" sz="1400" dirty="0"/>
              <a:t>i dati del reddito (si ricorda che l’ISEE deve essere dell’anno in corso e non deve superare i 26000 euro)</a:t>
            </a:r>
          </a:p>
          <a:p>
            <a:pPr marL="285750" indent="-285750">
              <a:buFontTx/>
              <a:buChar char="-"/>
            </a:pPr>
            <a:r>
              <a:rPr lang="it-IT" sz="1400" dirty="0"/>
              <a:t>le ulteriori informazioni relative a condizioni particolari</a:t>
            </a:r>
          </a:p>
          <a:p>
            <a:pPr marL="285750" indent="-285750">
              <a:buFontTx/>
              <a:buChar char="-"/>
            </a:pPr>
            <a:r>
              <a:rPr lang="it-IT" sz="1400" dirty="0"/>
              <a:t>i dati relativi allo sfratto a cui si è sottoposti</a:t>
            </a:r>
            <a:endParaRPr lang="it-IT" sz="1200" dirty="0"/>
          </a:p>
        </p:txBody>
      </p:sp>
      <p:grpSp>
        <p:nvGrpSpPr>
          <p:cNvPr id="17" name="Gruppo 16">
            <a:extLst>
              <a:ext uri="{FF2B5EF4-FFF2-40B4-BE49-F238E27FC236}">
                <a16:creationId xmlns:a16="http://schemas.microsoft.com/office/drawing/2014/main" id="{27F07601-182C-45E2-95B7-2A9878A8F0B9}"/>
              </a:ext>
            </a:extLst>
          </p:cNvPr>
          <p:cNvGrpSpPr/>
          <p:nvPr/>
        </p:nvGrpSpPr>
        <p:grpSpPr>
          <a:xfrm>
            <a:off x="2777189" y="2168779"/>
            <a:ext cx="9252000" cy="4554455"/>
            <a:chOff x="2777189" y="2168779"/>
            <a:chExt cx="9252000" cy="4554455"/>
          </a:xfrm>
        </p:grpSpPr>
        <p:grpSp>
          <p:nvGrpSpPr>
            <p:cNvPr id="4" name="Gruppo 3">
              <a:extLst>
                <a:ext uri="{FF2B5EF4-FFF2-40B4-BE49-F238E27FC236}">
                  <a16:creationId xmlns:a16="http://schemas.microsoft.com/office/drawing/2014/main" id="{6DC4B733-A732-45EC-9553-AEEB039E8323}"/>
                </a:ext>
              </a:extLst>
            </p:cNvPr>
            <p:cNvGrpSpPr/>
            <p:nvPr/>
          </p:nvGrpSpPr>
          <p:grpSpPr>
            <a:xfrm>
              <a:off x="2777189" y="2168779"/>
              <a:ext cx="9252000" cy="4554455"/>
              <a:chOff x="2777189" y="2168779"/>
              <a:chExt cx="9252000" cy="4554455"/>
            </a:xfrm>
          </p:grpSpPr>
          <p:pic>
            <p:nvPicPr>
              <p:cNvPr id="2" name="Immagine 1">
                <a:extLst>
                  <a:ext uri="{FF2B5EF4-FFF2-40B4-BE49-F238E27FC236}">
                    <a16:creationId xmlns:a16="http://schemas.microsoft.com/office/drawing/2014/main" id="{F1D56267-87E2-473B-9F38-DE88E4382B91}"/>
                  </a:ext>
                </a:extLst>
              </p:cNvPr>
              <p:cNvPicPr>
                <a:picLocks noChangeAspect="1"/>
              </p:cNvPicPr>
              <p:nvPr/>
            </p:nvPicPr>
            <p:blipFill>
              <a:blip r:embed="rId4"/>
              <a:stretch>
                <a:fillRect/>
              </a:stretch>
            </p:blipFill>
            <p:spPr>
              <a:xfrm>
                <a:off x="2777189" y="2168779"/>
                <a:ext cx="9252000" cy="4554455"/>
              </a:xfrm>
              <a:prstGeom prst="rect">
                <a:avLst/>
              </a:prstGeom>
              <a:effectLst>
                <a:outerShdw blurRad="63500" sx="102000" sy="102000" algn="ctr" rotWithShape="0">
                  <a:prstClr val="black">
                    <a:alpha val="40000"/>
                  </a:prstClr>
                </a:outerShdw>
              </a:effectLst>
            </p:spPr>
          </p:pic>
          <p:sp>
            <p:nvSpPr>
              <p:cNvPr id="11" name="Rettangolo con angoli arrotondati 10">
                <a:extLst>
                  <a:ext uri="{FF2B5EF4-FFF2-40B4-BE49-F238E27FC236}">
                    <a16:creationId xmlns:a16="http://schemas.microsoft.com/office/drawing/2014/main" id="{F2C1005C-9A20-4F6A-8B5D-2C936CDF550D}"/>
                  </a:ext>
                </a:extLst>
              </p:cNvPr>
              <p:cNvSpPr/>
              <p:nvPr/>
            </p:nvSpPr>
            <p:spPr>
              <a:xfrm>
                <a:off x="3836416" y="6199634"/>
                <a:ext cx="576000" cy="32766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con angoli arrotondati 11">
                <a:extLst>
                  <a:ext uri="{FF2B5EF4-FFF2-40B4-BE49-F238E27FC236}">
                    <a16:creationId xmlns:a16="http://schemas.microsoft.com/office/drawing/2014/main" id="{020EBCF9-CD9D-43B2-95D0-30CB2CE4044B}"/>
                  </a:ext>
                </a:extLst>
              </p:cNvPr>
              <p:cNvSpPr/>
              <p:nvPr/>
            </p:nvSpPr>
            <p:spPr>
              <a:xfrm>
                <a:off x="4743837" y="5060039"/>
                <a:ext cx="2520000" cy="162000"/>
              </a:xfrm>
              <a:prstGeom prst="roundRect">
                <a:avLst/>
              </a:prstGeom>
              <a:noFill/>
              <a:ln w="34925">
                <a:solidFill>
                  <a:schemeClr val="bg2">
                    <a:lumMod val="75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4" name="Connettore 2 13">
                <a:extLst>
                  <a:ext uri="{FF2B5EF4-FFF2-40B4-BE49-F238E27FC236}">
                    <a16:creationId xmlns:a16="http://schemas.microsoft.com/office/drawing/2014/main" id="{6881DCE3-FB1E-4544-84F1-564814BB9D58}"/>
                  </a:ext>
                </a:extLst>
              </p:cNvPr>
              <p:cNvCxnSpPr>
                <a:cxnSpLocks/>
                <a:stCxn id="15" idx="1"/>
                <a:endCxn id="12" idx="3"/>
              </p:cNvCxnSpPr>
              <p:nvPr/>
            </p:nvCxnSpPr>
            <p:spPr>
              <a:xfrm flipH="1" flipV="1">
                <a:off x="7263837" y="5141039"/>
                <a:ext cx="431478" cy="194000"/>
              </a:xfrm>
              <a:prstGeom prst="straightConnector1">
                <a:avLst/>
              </a:prstGeom>
              <a:ln w="15875">
                <a:solidFill>
                  <a:schemeClr val="bg2">
                    <a:lumMod val="75000"/>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99CE1BBB-2ED5-4D8F-B619-48456004E5C8}"/>
                  </a:ext>
                </a:extLst>
              </p:cNvPr>
              <p:cNvSpPr txBox="1"/>
              <p:nvPr/>
            </p:nvSpPr>
            <p:spPr>
              <a:xfrm>
                <a:off x="7695315" y="5115748"/>
                <a:ext cx="3568227" cy="438582"/>
              </a:xfrm>
              <a:prstGeom prst="rect">
                <a:avLst/>
              </a:prstGeom>
              <a:solidFill>
                <a:schemeClr val="accent3">
                  <a:lumMod val="20000"/>
                  <a:lumOff val="80000"/>
                </a:schemeClr>
              </a:solidFill>
              <a:effectLst>
                <a:outerShdw blurRad="63500" sx="102000" sy="102000" algn="ctr" rotWithShape="0">
                  <a:prstClr val="black">
                    <a:alpha val="40000"/>
                  </a:prstClr>
                </a:outerShdw>
              </a:effectLst>
            </p:spPr>
            <p:txBody>
              <a:bodyPr wrap="square" rtlCol="0">
                <a:spAutoFit/>
              </a:bodyPr>
              <a:lstStyle/>
              <a:p>
                <a:r>
                  <a:rPr lang="it-IT" sz="1200" i="1" dirty="0"/>
                  <a:t>Allegati: </a:t>
                </a:r>
                <a:r>
                  <a:rPr lang="it-IT" sz="1050" i="1" dirty="0"/>
                  <a:t>Documento di invalidità / Relazione assistente sociale / ASL1 </a:t>
                </a:r>
                <a:endParaRPr lang="it-IT" sz="1100" i="1" dirty="0"/>
              </a:p>
            </p:txBody>
          </p:sp>
          <p:sp>
            <p:nvSpPr>
              <p:cNvPr id="18" name="Rettangolo con angoli arrotondati 17">
                <a:extLst>
                  <a:ext uri="{FF2B5EF4-FFF2-40B4-BE49-F238E27FC236}">
                    <a16:creationId xmlns:a16="http://schemas.microsoft.com/office/drawing/2014/main" id="{AFD7D8D6-92B8-4A80-AF70-C19E84D009D5}"/>
                  </a:ext>
                </a:extLst>
              </p:cNvPr>
              <p:cNvSpPr/>
              <p:nvPr/>
            </p:nvSpPr>
            <p:spPr>
              <a:xfrm>
                <a:off x="4743837" y="5439733"/>
                <a:ext cx="2520000" cy="252000"/>
              </a:xfrm>
              <a:prstGeom prst="roundRect">
                <a:avLst/>
              </a:prstGeom>
              <a:noFill/>
              <a:ln w="34925">
                <a:solidFill>
                  <a:schemeClr val="bg2">
                    <a:lumMod val="75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9" name="Connettore 2 18">
                <a:extLst>
                  <a:ext uri="{FF2B5EF4-FFF2-40B4-BE49-F238E27FC236}">
                    <a16:creationId xmlns:a16="http://schemas.microsoft.com/office/drawing/2014/main" id="{F30EFB47-AABE-4CC2-867D-658F6CBC5F61}"/>
                  </a:ext>
                </a:extLst>
              </p:cNvPr>
              <p:cNvCxnSpPr>
                <a:cxnSpLocks/>
                <a:stCxn id="15" idx="1"/>
                <a:endCxn id="18" idx="3"/>
              </p:cNvCxnSpPr>
              <p:nvPr/>
            </p:nvCxnSpPr>
            <p:spPr>
              <a:xfrm flipH="1">
                <a:off x="7263837" y="5335039"/>
                <a:ext cx="431478" cy="230694"/>
              </a:xfrm>
              <a:prstGeom prst="straightConnector1">
                <a:avLst/>
              </a:prstGeom>
              <a:ln w="15875">
                <a:solidFill>
                  <a:schemeClr val="bg2">
                    <a:lumMod val="75000"/>
                    <a:alpha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Rettangolo 19">
              <a:extLst>
                <a:ext uri="{FF2B5EF4-FFF2-40B4-BE49-F238E27FC236}">
                  <a16:creationId xmlns:a16="http://schemas.microsoft.com/office/drawing/2014/main" id="{773F4011-94D1-497C-A8E3-516D97029C7F}"/>
                </a:ext>
              </a:extLst>
            </p:cNvPr>
            <p:cNvSpPr/>
            <p:nvPr/>
          </p:nvSpPr>
          <p:spPr>
            <a:xfrm>
              <a:off x="4797806" y="3063759"/>
              <a:ext cx="344410" cy="147818"/>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3" name="Segnaposto numero diapositiva 12">
            <a:extLst>
              <a:ext uri="{FF2B5EF4-FFF2-40B4-BE49-F238E27FC236}">
                <a16:creationId xmlns:a16="http://schemas.microsoft.com/office/drawing/2014/main" id="{E5143929-6CDF-4940-A220-859355B94047}"/>
              </a:ext>
            </a:extLst>
          </p:cNvPr>
          <p:cNvSpPr>
            <a:spLocks noGrp="1"/>
          </p:cNvSpPr>
          <p:nvPr>
            <p:ph type="sldNum" sz="quarter" idx="12"/>
          </p:nvPr>
        </p:nvSpPr>
        <p:spPr/>
        <p:txBody>
          <a:bodyPr/>
          <a:lstStyle/>
          <a:p>
            <a:fld id="{E9178533-62E8-4B7D-9A7E-A182B9400B1A}" type="slidenum">
              <a:rPr lang="it-IT" smtClean="0"/>
              <a:t>15</a:t>
            </a:fld>
            <a:endParaRPr lang="it-IT"/>
          </a:p>
        </p:txBody>
      </p:sp>
    </p:spTree>
    <p:extLst>
      <p:ext uri="{BB962C8B-B14F-4D97-AF65-F5344CB8AC3E}">
        <p14:creationId xmlns:p14="http://schemas.microsoft.com/office/powerpoint/2010/main" val="3756235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6E3540EA-05A7-488D-B33A-BD685A3B6053}"/>
              </a:ext>
            </a:extLst>
          </p:cNvPr>
          <p:cNvPicPr>
            <a:picLocks noChangeAspect="1"/>
          </p:cNvPicPr>
          <p:nvPr/>
        </p:nvPicPr>
        <p:blipFill>
          <a:blip r:embed="rId2"/>
          <a:stretch>
            <a:fillRect/>
          </a:stretch>
        </p:blipFill>
        <p:spPr>
          <a:xfrm>
            <a:off x="173231" y="167089"/>
            <a:ext cx="3109692" cy="2088000"/>
          </a:xfrm>
          <a:prstGeom prst="rect">
            <a:avLst/>
          </a:prstGeom>
          <a:effectLst>
            <a:outerShdw blurRad="63500" sx="102000" sy="102000" algn="ctr" rotWithShape="0">
              <a:prstClr val="black">
                <a:alpha val="40000"/>
              </a:prstClr>
            </a:outerShdw>
          </a:effectLst>
        </p:spPr>
      </p:pic>
      <p:pic>
        <p:nvPicPr>
          <p:cNvPr id="3" name="Picture 8" descr="Risultati immagini per logo csi piemonte">
            <a:extLst>
              <a:ext uri="{FF2B5EF4-FFF2-40B4-BE49-F238E27FC236}">
                <a16:creationId xmlns:a16="http://schemas.microsoft.com/office/drawing/2014/main" id="{4029F75A-E5AC-45AD-90CA-3929DD6BF2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5930" y="464056"/>
            <a:ext cx="1655999" cy="828000"/>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con angoli arrotondati 5">
            <a:extLst>
              <a:ext uri="{FF2B5EF4-FFF2-40B4-BE49-F238E27FC236}">
                <a16:creationId xmlns:a16="http://schemas.microsoft.com/office/drawing/2014/main" id="{B61A0754-5582-4AD9-BE21-1E470BA64AE1}"/>
              </a:ext>
            </a:extLst>
          </p:cNvPr>
          <p:cNvSpPr/>
          <p:nvPr/>
        </p:nvSpPr>
        <p:spPr>
          <a:xfrm>
            <a:off x="1829334" y="1021096"/>
            <a:ext cx="1548000" cy="28800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300A3AA0-37F4-46CB-BA68-C79EA91ABC7C}"/>
              </a:ext>
            </a:extLst>
          </p:cNvPr>
          <p:cNvSpPr txBox="1"/>
          <p:nvPr/>
        </p:nvSpPr>
        <p:spPr>
          <a:xfrm>
            <a:off x="3681533" y="464056"/>
            <a:ext cx="6177233" cy="1169551"/>
          </a:xfrm>
          <a:prstGeom prst="rect">
            <a:avLst/>
          </a:prstGeom>
          <a:noFill/>
        </p:spPr>
        <p:txBody>
          <a:bodyPr wrap="square" rtlCol="0">
            <a:spAutoFit/>
          </a:bodyPr>
          <a:lstStyle/>
          <a:p>
            <a:r>
              <a:rPr lang="it-IT" sz="1400" dirty="0"/>
              <a:t>Inserire e salvare:</a:t>
            </a:r>
          </a:p>
          <a:p>
            <a:pPr marL="285750" indent="-285750">
              <a:buFontTx/>
              <a:buChar char="-"/>
            </a:pPr>
            <a:r>
              <a:rPr lang="it-IT" sz="1400" dirty="0"/>
              <a:t>i dati relativi alla residenza anagrafica (si ricorda che è necessario essere titolare di un contratto di locazione residenziale regolarmente registrato nel Comune di Torino ed essere anagraficamente residente nell’alloggio oggetto della procedura di rilascio da almeno un anno)</a:t>
            </a:r>
            <a:endParaRPr lang="it-IT" sz="1200" dirty="0"/>
          </a:p>
        </p:txBody>
      </p:sp>
      <p:grpSp>
        <p:nvGrpSpPr>
          <p:cNvPr id="14" name="Gruppo 13">
            <a:extLst>
              <a:ext uri="{FF2B5EF4-FFF2-40B4-BE49-F238E27FC236}">
                <a16:creationId xmlns:a16="http://schemas.microsoft.com/office/drawing/2014/main" id="{57C783C8-0E3A-444C-A1D8-243886706031}"/>
              </a:ext>
            </a:extLst>
          </p:cNvPr>
          <p:cNvGrpSpPr/>
          <p:nvPr/>
        </p:nvGrpSpPr>
        <p:grpSpPr>
          <a:xfrm>
            <a:off x="516000" y="2781436"/>
            <a:ext cx="11160000" cy="3737603"/>
            <a:chOff x="516000" y="2781436"/>
            <a:chExt cx="11160000" cy="3737603"/>
          </a:xfrm>
        </p:grpSpPr>
        <p:pic>
          <p:nvPicPr>
            <p:cNvPr id="2" name="Immagine 1">
              <a:extLst>
                <a:ext uri="{FF2B5EF4-FFF2-40B4-BE49-F238E27FC236}">
                  <a16:creationId xmlns:a16="http://schemas.microsoft.com/office/drawing/2014/main" id="{3B22F765-F9D1-4383-87E9-15AACA63EA61}"/>
                </a:ext>
              </a:extLst>
            </p:cNvPr>
            <p:cNvPicPr>
              <a:picLocks noChangeAspect="1"/>
            </p:cNvPicPr>
            <p:nvPr/>
          </p:nvPicPr>
          <p:blipFill>
            <a:blip r:embed="rId4"/>
            <a:stretch>
              <a:fillRect/>
            </a:stretch>
          </p:blipFill>
          <p:spPr>
            <a:xfrm>
              <a:off x="516000" y="2870184"/>
              <a:ext cx="11160000" cy="3648855"/>
            </a:xfrm>
            <a:prstGeom prst="rect">
              <a:avLst/>
            </a:prstGeom>
            <a:effectLst>
              <a:outerShdw blurRad="63500" sx="102000" sy="102000" algn="ctr" rotWithShape="0">
                <a:prstClr val="black">
                  <a:alpha val="40000"/>
                </a:prstClr>
              </a:outerShdw>
            </a:effectLst>
          </p:spPr>
        </p:pic>
        <p:sp>
          <p:nvSpPr>
            <p:cNvPr id="17" name="Rettangolo 16">
              <a:extLst>
                <a:ext uri="{FF2B5EF4-FFF2-40B4-BE49-F238E27FC236}">
                  <a16:creationId xmlns:a16="http://schemas.microsoft.com/office/drawing/2014/main" id="{555B20EB-2466-4807-90A1-D4CA83791D7F}"/>
                </a:ext>
              </a:extLst>
            </p:cNvPr>
            <p:cNvSpPr/>
            <p:nvPr/>
          </p:nvSpPr>
          <p:spPr>
            <a:xfrm>
              <a:off x="2972816" y="3959079"/>
              <a:ext cx="344410" cy="147818"/>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Connettore 2 9">
              <a:extLst>
                <a:ext uri="{FF2B5EF4-FFF2-40B4-BE49-F238E27FC236}">
                  <a16:creationId xmlns:a16="http://schemas.microsoft.com/office/drawing/2014/main" id="{72058219-D301-4627-9EB4-F64FAA56B0A8}"/>
                </a:ext>
              </a:extLst>
            </p:cNvPr>
            <p:cNvCxnSpPr>
              <a:cxnSpLocks/>
              <a:stCxn id="11" idx="1"/>
              <a:endCxn id="13" idx="2"/>
            </p:cNvCxnSpPr>
            <p:nvPr/>
          </p:nvCxnSpPr>
          <p:spPr>
            <a:xfrm flipH="1" flipV="1">
              <a:off x="7053114" y="3109096"/>
              <a:ext cx="1267393" cy="1803155"/>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095D54B1-AB36-4FF2-AB35-33584F507F9F}"/>
                </a:ext>
              </a:extLst>
            </p:cNvPr>
            <p:cNvSpPr txBox="1"/>
            <p:nvPr/>
          </p:nvSpPr>
          <p:spPr>
            <a:xfrm>
              <a:off x="8320507" y="4327475"/>
              <a:ext cx="2639145" cy="1169551"/>
            </a:xfrm>
            <a:prstGeom prst="rect">
              <a:avLst/>
            </a:prstGeom>
            <a:solidFill>
              <a:schemeClr val="accent4">
                <a:lumMod val="20000"/>
                <a:lumOff val="80000"/>
              </a:schemeClr>
            </a:solidFill>
            <a:effectLst>
              <a:outerShdw blurRad="63500" sx="102000" sy="102000" algn="ctr" rotWithShape="0">
                <a:prstClr val="black">
                  <a:alpha val="40000"/>
                </a:prstClr>
              </a:outerShdw>
            </a:effectLst>
          </p:spPr>
          <p:txBody>
            <a:bodyPr wrap="square" rtlCol="0">
              <a:spAutoFit/>
            </a:bodyPr>
            <a:lstStyle/>
            <a:p>
              <a:r>
                <a:rPr lang="it-IT" sz="1400" i="1" dirty="0"/>
                <a:t>Per proseguire con la compilazione è possibile selezionare la sezione successiva del menu orizzontale oppure tornare all’Indice</a:t>
              </a:r>
              <a:endParaRPr lang="it-IT" sz="1200" i="1" dirty="0"/>
            </a:p>
          </p:txBody>
        </p:sp>
        <p:sp>
          <p:nvSpPr>
            <p:cNvPr id="12" name="Rettangolo con angoli arrotondati 11">
              <a:extLst>
                <a:ext uri="{FF2B5EF4-FFF2-40B4-BE49-F238E27FC236}">
                  <a16:creationId xmlns:a16="http://schemas.microsoft.com/office/drawing/2014/main" id="{FAF05ADE-DAB6-48CD-889E-258D270559EB}"/>
                </a:ext>
              </a:extLst>
            </p:cNvPr>
            <p:cNvSpPr/>
            <p:nvPr/>
          </p:nvSpPr>
          <p:spPr>
            <a:xfrm>
              <a:off x="1843107" y="2781436"/>
              <a:ext cx="1712893" cy="32766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con angoli arrotondati 12">
              <a:extLst>
                <a:ext uri="{FF2B5EF4-FFF2-40B4-BE49-F238E27FC236}">
                  <a16:creationId xmlns:a16="http://schemas.microsoft.com/office/drawing/2014/main" id="{50F3C1C0-B4BE-495F-B080-B5929C650ED0}"/>
                </a:ext>
              </a:extLst>
            </p:cNvPr>
            <p:cNvSpPr/>
            <p:nvPr/>
          </p:nvSpPr>
          <p:spPr>
            <a:xfrm>
              <a:off x="6232227" y="2781436"/>
              <a:ext cx="1641773" cy="32766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5" name="Connettore 2 14">
              <a:extLst>
                <a:ext uri="{FF2B5EF4-FFF2-40B4-BE49-F238E27FC236}">
                  <a16:creationId xmlns:a16="http://schemas.microsoft.com/office/drawing/2014/main" id="{3DEF3C49-E438-403C-8757-250D2A0BDDAD}"/>
                </a:ext>
              </a:extLst>
            </p:cNvPr>
            <p:cNvCxnSpPr>
              <a:cxnSpLocks/>
              <a:stCxn id="11" idx="1"/>
            </p:cNvCxnSpPr>
            <p:nvPr/>
          </p:nvCxnSpPr>
          <p:spPr>
            <a:xfrm flipH="1" flipV="1">
              <a:off x="2699555" y="3109097"/>
              <a:ext cx="5620952" cy="1803154"/>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Rettangolo con angoli arrotondati 18">
              <a:extLst>
                <a:ext uri="{FF2B5EF4-FFF2-40B4-BE49-F238E27FC236}">
                  <a16:creationId xmlns:a16="http://schemas.microsoft.com/office/drawing/2014/main" id="{D604C1D6-1EA6-48D4-AA74-D8D11C5B14C6}"/>
                </a:ext>
              </a:extLst>
            </p:cNvPr>
            <p:cNvSpPr/>
            <p:nvPr/>
          </p:nvSpPr>
          <p:spPr>
            <a:xfrm>
              <a:off x="1875536" y="5945634"/>
              <a:ext cx="576000" cy="32766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1" name="Segnaposto numero diapositiva 20">
            <a:extLst>
              <a:ext uri="{FF2B5EF4-FFF2-40B4-BE49-F238E27FC236}">
                <a16:creationId xmlns:a16="http://schemas.microsoft.com/office/drawing/2014/main" id="{BF6AF474-BA9D-4450-B641-EC13CF543CC0}"/>
              </a:ext>
            </a:extLst>
          </p:cNvPr>
          <p:cNvSpPr>
            <a:spLocks noGrp="1"/>
          </p:cNvSpPr>
          <p:nvPr>
            <p:ph type="sldNum" sz="quarter" idx="12"/>
          </p:nvPr>
        </p:nvSpPr>
        <p:spPr/>
        <p:txBody>
          <a:bodyPr/>
          <a:lstStyle/>
          <a:p>
            <a:fld id="{E9178533-62E8-4B7D-9A7E-A182B9400B1A}" type="slidenum">
              <a:rPr lang="it-IT" smtClean="0"/>
              <a:t>16</a:t>
            </a:fld>
            <a:endParaRPr lang="it-IT"/>
          </a:p>
        </p:txBody>
      </p:sp>
    </p:spTree>
    <p:extLst>
      <p:ext uri="{BB962C8B-B14F-4D97-AF65-F5344CB8AC3E}">
        <p14:creationId xmlns:p14="http://schemas.microsoft.com/office/powerpoint/2010/main" val="2293170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o 4">
            <a:extLst>
              <a:ext uri="{FF2B5EF4-FFF2-40B4-BE49-F238E27FC236}">
                <a16:creationId xmlns:a16="http://schemas.microsoft.com/office/drawing/2014/main" id="{0FA80DF1-D1D7-4BDA-8FB1-0FFEB7FF45F4}"/>
              </a:ext>
            </a:extLst>
          </p:cNvPr>
          <p:cNvGrpSpPr/>
          <p:nvPr/>
        </p:nvGrpSpPr>
        <p:grpSpPr>
          <a:xfrm>
            <a:off x="500125" y="2347986"/>
            <a:ext cx="11160000" cy="4296012"/>
            <a:chOff x="1538350" y="2347986"/>
            <a:chExt cx="11160000" cy="4296012"/>
          </a:xfrm>
        </p:grpSpPr>
        <p:grpSp>
          <p:nvGrpSpPr>
            <p:cNvPr id="4" name="Gruppo 3">
              <a:extLst>
                <a:ext uri="{FF2B5EF4-FFF2-40B4-BE49-F238E27FC236}">
                  <a16:creationId xmlns:a16="http://schemas.microsoft.com/office/drawing/2014/main" id="{22F0A154-5656-4212-BC73-BAC3A7B5806D}"/>
                </a:ext>
              </a:extLst>
            </p:cNvPr>
            <p:cNvGrpSpPr/>
            <p:nvPr/>
          </p:nvGrpSpPr>
          <p:grpSpPr>
            <a:xfrm>
              <a:off x="1538350" y="2421798"/>
              <a:ext cx="11160000" cy="4222200"/>
              <a:chOff x="516000" y="2462627"/>
              <a:chExt cx="11160000" cy="4222200"/>
            </a:xfrm>
            <a:effectLst>
              <a:outerShdw blurRad="63500" sx="102000" sy="102000" algn="ctr" rotWithShape="0">
                <a:prstClr val="black">
                  <a:alpha val="40000"/>
                </a:prstClr>
              </a:outerShdw>
            </a:effectLst>
          </p:grpSpPr>
          <p:pic>
            <p:nvPicPr>
              <p:cNvPr id="2" name="Immagine 1">
                <a:extLst>
                  <a:ext uri="{FF2B5EF4-FFF2-40B4-BE49-F238E27FC236}">
                    <a16:creationId xmlns:a16="http://schemas.microsoft.com/office/drawing/2014/main" id="{89654C45-4D0E-4F01-BB26-3DF09554D5E5}"/>
                  </a:ext>
                </a:extLst>
              </p:cNvPr>
              <p:cNvPicPr>
                <a:picLocks noChangeAspect="1"/>
              </p:cNvPicPr>
              <p:nvPr/>
            </p:nvPicPr>
            <p:blipFill>
              <a:blip r:embed="rId2"/>
              <a:stretch>
                <a:fillRect/>
              </a:stretch>
            </p:blipFill>
            <p:spPr>
              <a:xfrm>
                <a:off x="516000" y="2462627"/>
                <a:ext cx="11160000" cy="4222200"/>
              </a:xfrm>
              <a:prstGeom prst="rect">
                <a:avLst/>
              </a:prstGeom>
            </p:spPr>
          </p:pic>
          <p:sp>
            <p:nvSpPr>
              <p:cNvPr id="11" name="Rettangolo con angoli arrotondati 10">
                <a:extLst>
                  <a:ext uri="{FF2B5EF4-FFF2-40B4-BE49-F238E27FC236}">
                    <a16:creationId xmlns:a16="http://schemas.microsoft.com/office/drawing/2014/main" id="{DEE25D14-18E0-4C37-83D3-41BB5EAAA049}"/>
                  </a:ext>
                </a:extLst>
              </p:cNvPr>
              <p:cNvSpPr/>
              <p:nvPr/>
            </p:nvSpPr>
            <p:spPr>
              <a:xfrm>
                <a:off x="1865376" y="6108194"/>
                <a:ext cx="576000" cy="32766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932C9DDC-B9CE-4B68-8FEC-5E48AEC4F2FF}"/>
                  </a:ext>
                </a:extLst>
              </p:cNvPr>
              <p:cNvSpPr/>
              <p:nvPr/>
            </p:nvSpPr>
            <p:spPr>
              <a:xfrm>
                <a:off x="2972816" y="3552679"/>
                <a:ext cx="344410" cy="147818"/>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25" name="Connettore 2 24">
              <a:extLst>
                <a:ext uri="{FF2B5EF4-FFF2-40B4-BE49-F238E27FC236}">
                  <a16:creationId xmlns:a16="http://schemas.microsoft.com/office/drawing/2014/main" id="{F2C47CDA-255D-4111-80BA-8C6E0E5817FC}"/>
                </a:ext>
              </a:extLst>
            </p:cNvPr>
            <p:cNvCxnSpPr>
              <a:cxnSpLocks/>
            </p:cNvCxnSpPr>
            <p:nvPr/>
          </p:nvCxnSpPr>
          <p:spPr>
            <a:xfrm flipH="1" flipV="1">
              <a:off x="7885102" y="2668567"/>
              <a:ext cx="989674" cy="1367789"/>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6" name="CasellaDiTesto 25">
              <a:extLst>
                <a:ext uri="{FF2B5EF4-FFF2-40B4-BE49-F238E27FC236}">
                  <a16:creationId xmlns:a16="http://schemas.microsoft.com/office/drawing/2014/main" id="{D1AB416E-C1D4-4133-9706-921CB7862C47}"/>
                </a:ext>
              </a:extLst>
            </p:cNvPr>
            <p:cNvSpPr txBox="1"/>
            <p:nvPr/>
          </p:nvSpPr>
          <p:spPr>
            <a:xfrm>
              <a:off x="8874776" y="3461707"/>
              <a:ext cx="2639145" cy="2031325"/>
            </a:xfrm>
            <a:prstGeom prst="rect">
              <a:avLst/>
            </a:prstGeom>
            <a:solidFill>
              <a:schemeClr val="accent4">
                <a:lumMod val="20000"/>
                <a:lumOff val="80000"/>
              </a:schemeClr>
            </a:solidFill>
            <a:effectLst>
              <a:outerShdw blurRad="63500" sx="102000" sy="102000" algn="ctr" rotWithShape="0">
                <a:prstClr val="black">
                  <a:alpha val="40000"/>
                </a:prstClr>
              </a:outerShdw>
            </a:effectLst>
          </p:spPr>
          <p:txBody>
            <a:bodyPr wrap="square" rtlCol="0">
              <a:spAutoFit/>
            </a:bodyPr>
            <a:lstStyle/>
            <a:p>
              <a:r>
                <a:rPr lang="it-IT" sz="1400" i="1" dirty="0"/>
                <a:t>Per proseguire con la compilazione è possibile selezionare la sezione successiva del menu orizzontale (abilitata automaticamente dopo il salvataggio della pagina) oppure tornare all’Indice oppure compilare la sezione facoltativa Dati dell’immobile</a:t>
              </a:r>
              <a:endParaRPr lang="it-IT" sz="1200" i="1" dirty="0"/>
            </a:p>
          </p:txBody>
        </p:sp>
        <p:sp>
          <p:nvSpPr>
            <p:cNvPr id="27" name="Rettangolo con angoli arrotondati 12">
              <a:extLst>
                <a:ext uri="{FF2B5EF4-FFF2-40B4-BE49-F238E27FC236}">
                  <a16:creationId xmlns:a16="http://schemas.microsoft.com/office/drawing/2014/main" id="{9D310E25-B4D3-4E89-832F-197C3A054CDB}"/>
                </a:ext>
              </a:extLst>
            </p:cNvPr>
            <p:cNvSpPr/>
            <p:nvPr/>
          </p:nvSpPr>
          <p:spPr>
            <a:xfrm>
              <a:off x="2751157" y="2347986"/>
              <a:ext cx="1712893" cy="32766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con angoli arrotondati 13">
              <a:extLst>
                <a:ext uri="{FF2B5EF4-FFF2-40B4-BE49-F238E27FC236}">
                  <a16:creationId xmlns:a16="http://schemas.microsoft.com/office/drawing/2014/main" id="{0CFD839E-A21C-487F-82A3-9FA7B2414148}"/>
                </a:ext>
              </a:extLst>
            </p:cNvPr>
            <p:cNvSpPr/>
            <p:nvPr/>
          </p:nvSpPr>
          <p:spPr>
            <a:xfrm>
              <a:off x="7225134" y="2347986"/>
              <a:ext cx="1712893" cy="32766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9" name="Connettore 2 28">
              <a:extLst>
                <a:ext uri="{FF2B5EF4-FFF2-40B4-BE49-F238E27FC236}">
                  <a16:creationId xmlns:a16="http://schemas.microsoft.com/office/drawing/2014/main" id="{075296BF-7F1F-45DD-8E16-E32D8074B4E7}"/>
                </a:ext>
              </a:extLst>
            </p:cNvPr>
            <p:cNvCxnSpPr>
              <a:cxnSpLocks/>
            </p:cNvCxnSpPr>
            <p:nvPr/>
          </p:nvCxnSpPr>
          <p:spPr>
            <a:xfrm flipH="1" flipV="1">
              <a:off x="4102100" y="2714573"/>
              <a:ext cx="4787318" cy="1313577"/>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pic>
        <p:nvPicPr>
          <p:cNvPr id="12" name="Immagine 11">
            <a:extLst>
              <a:ext uri="{FF2B5EF4-FFF2-40B4-BE49-F238E27FC236}">
                <a16:creationId xmlns:a16="http://schemas.microsoft.com/office/drawing/2014/main" id="{D692E04B-E1E6-4AD8-A2F4-83D088CD4985}"/>
              </a:ext>
            </a:extLst>
          </p:cNvPr>
          <p:cNvPicPr>
            <a:picLocks noChangeAspect="1"/>
          </p:cNvPicPr>
          <p:nvPr/>
        </p:nvPicPr>
        <p:blipFill>
          <a:blip r:embed="rId4"/>
          <a:stretch>
            <a:fillRect/>
          </a:stretch>
        </p:blipFill>
        <p:spPr>
          <a:xfrm>
            <a:off x="173231" y="167089"/>
            <a:ext cx="3109692" cy="2088000"/>
          </a:xfrm>
          <a:prstGeom prst="rect">
            <a:avLst/>
          </a:prstGeom>
          <a:effectLst>
            <a:outerShdw blurRad="63500" sx="102000" sy="102000" algn="ctr" rotWithShape="0">
              <a:prstClr val="black">
                <a:alpha val="40000"/>
              </a:prstClr>
            </a:outerShdw>
          </a:effectLst>
        </p:spPr>
      </p:pic>
      <p:pic>
        <p:nvPicPr>
          <p:cNvPr id="3" name="Picture 8" descr="Risultati immagini per logo csi piemonte">
            <a:extLst>
              <a:ext uri="{FF2B5EF4-FFF2-40B4-BE49-F238E27FC236}">
                <a16:creationId xmlns:a16="http://schemas.microsoft.com/office/drawing/2014/main" id="{EF6A8E13-0FA1-4FE0-ACA2-EC97E1823FE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85930" y="464056"/>
            <a:ext cx="1655999" cy="828000"/>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con angoli arrotondati 5">
            <a:extLst>
              <a:ext uri="{FF2B5EF4-FFF2-40B4-BE49-F238E27FC236}">
                <a16:creationId xmlns:a16="http://schemas.microsoft.com/office/drawing/2014/main" id="{D9DEECFB-1795-41FB-B6B4-ED18B7EAFDF8}"/>
              </a:ext>
            </a:extLst>
          </p:cNvPr>
          <p:cNvSpPr/>
          <p:nvPr/>
        </p:nvSpPr>
        <p:spPr>
          <a:xfrm>
            <a:off x="1829334" y="1296831"/>
            <a:ext cx="1548000" cy="28800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48A3699E-7E67-4C9E-B278-B0F509DCA774}"/>
              </a:ext>
            </a:extLst>
          </p:cNvPr>
          <p:cNvSpPr txBox="1"/>
          <p:nvPr/>
        </p:nvSpPr>
        <p:spPr>
          <a:xfrm>
            <a:off x="3681533" y="464056"/>
            <a:ext cx="6177233" cy="523220"/>
          </a:xfrm>
          <a:prstGeom prst="rect">
            <a:avLst/>
          </a:prstGeom>
          <a:noFill/>
        </p:spPr>
        <p:txBody>
          <a:bodyPr wrap="square" rtlCol="0">
            <a:spAutoFit/>
          </a:bodyPr>
          <a:lstStyle/>
          <a:p>
            <a:r>
              <a:rPr lang="it-IT" sz="1400" dirty="0"/>
              <a:t>Inserire e salvare:</a:t>
            </a:r>
          </a:p>
          <a:p>
            <a:pPr marL="285750" indent="-285750">
              <a:buFontTx/>
              <a:buChar char="-"/>
            </a:pPr>
            <a:r>
              <a:rPr lang="it-IT" sz="1400" dirty="0"/>
              <a:t>i dati relativi al contratto dell’alloggio</a:t>
            </a:r>
            <a:endParaRPr lang="it-IT" sz="1200" dirty="0"/>
          </a:p>
        </p:txBody>
      </p:sp>
      <p:sp>
        <p:nvSpPr>
          <p:cNvPr id="13" name="Segnaposto numero diapositiva 12">
            <a:extLst>
              <a:ext uri="{FF2B5EF4-FFF2-40B4-BE49-F238E27FC236}">
                <a16:creationId xmlns:a16="http://schemas.microsoft.com/office/drawing/2014/main" id="{F79330DF-C323-4F7E-B92B-FBFAB3C28048}"/>
              </a:ext>
            </a:extLst>
          </p:cNvPr>
          <p:cNvSpPr>
            <a:spLocks noGrp="1"/>
          </p:cNvSpPr>
          <p:nvPr>
            <p:ph type="sldNum" sz="quarter" idx="12"/>
          </p:nvPr>
        </p:nvSpPr>
        <p:spPr/>
        <p:txBody>
          <a:bodyPr/>
          <a:lstStyle/>
          <a:p>
            <a:fld id="{E9178533-62E8-4B7D-9A7E-A182B9400B1A}" type="slidenum">
              <a:rPr lang="it-IT" smtClean="0"/>
              <a:t>17</a:t>
            </a:fld>
            <a:endParaRPr lang="it-IT"/>
          </a:p>
        </p:txBody>
      </p:sp>
    </p:spTree>
    <p:extLst>
      <p:ext uri="{BB962C8B-B14F-4D97-AF65-F5344CB8AC3E}">
        <p14:creationId xmlns:p14="http://schemas.microsoft.com/office/powerpoint/2010/main" val="88345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EE4E500C-6A9E-45D0-BB0A-0D923DB09E59}"/>
              </a:ext>
            </a:extLst>
          </p:cNvPr>
          <p:cNvGrpSpPr/>
          <p:nvPr/>
        </p:nvGrpSpPr>
        <p:grpSpPr>
          <a:xfrm>
            <a:off x="484488" y="2691651"/>
            <a:ext cx="11160000" cy="3869425"/>
            <a:chOff x="-829962" y="2767851"/>
            <a:chExt cx="11160000" cy="3869425"/>
          </a:xfrm>
        </p:grpSpPr>
        <p:grpSp>
          <p:nvGrpSpPr>
            <p:cNvPr id="17" name="Gruppo 16">
              <a:extLst>
                <a:ext uri="{FF2B5EF4-FFF2-40B4-BE49-F238E27FC236}">
                  <a16:creationId xmlns:a16="http://schemas.microsoft.com/office/drawing/2014/main" id="{9ABDAAB0-7F38-4647-A54E-5F8FB7B3CACC}"/>
                </a:ext>
              </a:extLst>
            </p:cNvPr>
            <p:cNvGrpSpPr/>
            <p:nvPr/>
          </p:nvGrpSpPr>
          <p:grpSpPr>
            <a:xfrm>
              <a:off x="-829962" y="2767851"/>
              <a:ext cx="11160000" cy="3869425"/>
              <a:chOff x="516000" y="2560044"/>
              <a:chExt cx="11160000" cy="3869425"/>
            </a:xfrm>
          </p:grpSpPr>
          <p:pic>
            <p:nvPicPr>
              <p:cNvPr id="2" name="Immagine 1">
                <a:extLst>
                  <a:ext uri="{FF2B5EF4-FFF2-40B4-BE49-F238E27FC236}">
                    <a16:creationId xmlns:a16="http://schemas.microsoft.com/office/drawing/2014/main" id="{D9F165FA-74E7-45D7-BF6E-18F0A62EFCC5}"/>
                  </a:ext>
                </a:extLst>
              </p:cNvPr>
              <p:cNvPicPr>
                <a:picLocks noChangeAspect="1"/>
              </p:cNvPicPr>
              <p:nvPr/>
            </p:nvPicPr>
            <p:blipFill>
              <a:blip r:embed="rId2"/>
              <a:stretch>
                <a:fillRect/>
              </a:stretch>
            </p:blipFill>
            <p:spPr>
              <a:xfrm>
                <a:off x="516000" y="2665990"/>
                <a:ext cx="11160000" cy="3763479"/>
              </a:xfrm>
              <a:prstGeom prst="rect">
                <a:avLst/>
              </a:prstGeom>
              <a:effectLst>
                <a:outerShdw blurRad="63500" sx="102000" sy="102000" algn="ctr" rotWithShape="0">
                  <a:prstClr val="black">
                    <a:alpha val="40000"/>
                  </a:prstClr>
                </a:outerShdw>
              </a:effectLst>
            </p:spPr>
          </p:pic>
          <p:sp>
            <p:nvSpPr>
              <p:cNvPr id="7" name="Rettangolo 6">
                <a:extLst>
                  <a:ext uri="{FF2B5EF4-FFF2-40B4-BE49-F238E27FC236}">
                    <a16:creationId xmlns:a16="http://schemas.microsoft.com/office/drawing/2014/main" id="{51B67946-8949-418B-AFDF-832C1AC2B27B}"/>
                  </a:ext>
                </a:extLst>
              </p:cNvPr>
              <p:cNvSpPr/>
              <p:nvPr/>
            </p:nvSpPr>
            <p:spPr>
              <a:xfrm>
                <a:off x="2972816" y="3774440"/>
                <a:ext cx="344410" cy="147818"/>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con angoli arrotondati 9">
                <a:extLst>
                  <a:ext uri="{FF2B5EF4-FFF2-40B4-BE49-F238E27FC236}">
                    <a16:creationId xmlns:a16="http://schemas.microsoft.com/office/drawing/2014/main" id="{F7CD86F1-F42D-42FD-825D-212A74334652}"/>
                  </a:ext>
                </a:extLst>
              </p:cNvPr>
              <p:cNvSpPr/>
              <p:nvPr/>
            </p:nvSpPr>
            <p:spPr>
              <a:xfrm>
                <a:off x="1865376" y="5844034"/>
                <a:ext cx="576000" cy="32766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1" name="Connettore 2 10">
                <a:extLst>
                  <a:ext uri="{FF2B5EF4-FFF2-40B4-BE49-F238E27FC236}">
                    <a16:creationId xmlns:a16="http://schemas.microsoft.com/office/drawing/2014/main" id="{F2C47CDA-255D-4111-80BA-8C6E0E5817FC}"/>
                  </a:ext>
                </a:extLst>
              </p:cNvPr>
              <p:cNvCxnSpPr>
                <a:cxnSpLocks/>
              </p:cNvCxnSpPr>
              <p:nvPr/>
            </p:nvCxnSpPr>
            <p:spPr>
              <a:xfrm flipV="1">
                <a:off x="7931058" y="2954740"/>
                <a:ext cx="503276" cy="702151"/>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D1AB416E-C1D4-4133-9706-921CB7862C47}"/>
                  </a:ext>
                </a:extLst>
              </p:cNvPr>
              <p:cNvSpPr txBox="1"/>
              <p:nvPr/>
            </p:nvSpPr>
            <p:spPr>
              <a:xfrm>
                <a:off x="7471492" y="3693622"/>
                <a:ext cx="2547748" cy="1169551"/>
              </a:xfrm>
              <a:prstGeom prst="rect">
                <a:avLst/>
              </a:prstGeom>
              <a:solidFill>
                <a:schemeClr val="accent4">
                  <a:lumMod val="20000"/>
                  <a:lumOff val="80000"/>
                </a:schemeClr>
              </a:solidFill>
              <a:effectLst>
                <a:outerShdw blurRad="63500" sx="102000" sy="102000" algn="ctr" rotWithShape="0">
                  <a:prstClr val="black">
                    <a:alpha val="40000"/>
                  </a:prstClr>
                </a:outerShdw>
              </a:effectLst>
            </p:spPr>
            <p:txBody>
              <a:bodyPr wrap="square" rtlCol="0">
                <a:spAutoFit/>
              </a:bodyPr>
              <a:lstStyle/>
              <a:p>
                <a:r>
                  <a:rPr lang="it-IT" sz="1400" i="1" dirty="0"/>
                  <a:t>Per proseguire con la compilazione è possibile selezionare la sezione successiva del menu orizzontale oppure tornare all’Indice</a:t>
                </a:r>
                <a:endParaRPr lang="it-IT" sz="1200" i="1" dirty="0"/>
              </a:p>
            </p:txBody>
          </p:sp>
          <p:sp>
            <p:nvSpPr>
              <p:cNvPr id="13" name="Rettangolo con angoli arrotondati 12">
                <a:extLst>
                  <a:ext uri="{FF2B5EF4-FFF2-40B4-BE49-F238E27FC236}">
                    <a16:creationId xmlns:a16="http://schemas.microsoft.com/office/drawing/2014/main" id="{9D310E25-B4D3-4E89-832F-197C3A054CDB}"/>
                  </a:ext>
                </a:extLst>
              </p:cNvPr>
              <p:cNvSpPr/>
              <p:nvPr/>
            </p:nvSpPr>
            <p:spPr>
              <a:xfrm>
                <a:off x="1609203" y="2560044"/>
                <a:ext cx="1712893" cy="32766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con angoli arrotondati 13">
                <a:extLst>
                  <a:ext uri="{FF2B5EF4-FFF2-40B4-BE49-F238E27FC236}">
                    <a16:creationId xmlns:a16="http://schemas.microsoft.com/office/drawing/2014/main" id="{0CFD839E-A21C-487F-82A3-9FA7B2414148}"/>
                  </a:ext>
                </a:extLst>
              </p:cNvPr>
              <p:cNvSpPr/>
              <p:nvPr/>
            </p:nvSpPr>
            <p:spPr>
              <a:xfrm>
                <a:off x="7634307" y="2574220"/>
                <a:ext cx="1712893" cy="32766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5" name="Connettore 2 14">
                <a:extLst>
                  <a:ext uri="{FF2B5EF4-FFF2-40B4-BE49-F238E27FC236}">
                    <a16:creationId xmlns:a16="http://schemas.microsoft.com/office/drawing/2014/main" id="{075296BF-7F1F-45DD-8E16-E32D8074B4E7}"/>
                  </a:ext>
                </a:extLst>
              </p:cNvPr>
              <p:cNvCxnSpPr>
                <a:cxnSpLocks/>
              </p:cNvCxnSpPr>
              <p:nvPr/>
            </p:nvCxnSpPr>
            <p:spPr>
              <a:xfrm flipH="1" flipV="1">
                <a:off x="3361019" y="2901880"/>
                <a:ext cx="4570040" cy="762786"/>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5" name="Ovale 4"/>
            <p:cNvSpPr/>
            <p:nvPr/>
          </p:nvSpPr>
          <p:spPr>
            <a:xfrm>
              <a:off x="4940300" y="5156200"/>
              <a:ext cx="101600" cy="825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5308600" y="5111750"/>
              <a:ext cx="120650" cy="12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Ovale 24"/>
            <p:cNvSpPr/>
            <p:nvPr/>
          </p:nvSpPr>
          <p:spPr>
            <a:xfrm>
              <a:off x="6834581" y="5190440"/>
              <a:ext cx="55203" cy="1577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Ovale 26"/>
            <p:cNvSpPr/>
            <p:nvPr/>
          </p:nvSpPr>
          <p:spPr>
            <a:xfrm>
              <a:off x="2603334" y="5238750"/>
              <a:ext cx="88900" cy="1430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Ovale 27"/>
            <p:cNvSpPr/>
            <p:nvPr/>
          </p:nvSpPr>
          <p:spPr>
            <a:xfrm>
              <a:off x="10035990" y="5205089"/>
              <a:ext cx="88900" cy="1430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Ovale 28"/>
            <p:cNvSpPr/>
            <p:nvPr/>
          </p:nvSpPr>
          <p:spPr>
            <a:xfrm>
              <a:off x="1970607" y="5631448"/>
              <a:ext cx="88900" cy="1430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e 29"/>
            <p:cNvSpPr/>
            <p:nvPr/>
          </p:nvSpPr>
          <p:spPr>
            <a:xfrm>
              <a:off x="1447550" y="5236812"/>
              <a:ext cx="88900" cy="1430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Ovale 30"/>
            <p:cNvSpPr/>
            <p:nvPr/>
          </p:nvSpPr>
          <p:spPr>
            <a:xfrm>
              <a:off x="7283523" y="5555509"/>
              <a:ext cx="88900" cy="1430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Ovale 31"/>
            <p:cNvSpPr/>
            <p:nvPr/>
          </p:nvSpPr>
          <p:spPr>
            <a:xfrm>
              <a:off x="7283523" y="5793733"/>
              <a:ext cx="88900" cy="1430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Ovale 32"/>
            <p:cNvSpPr/>
            <p:nvPr/>
          </p:nvSpPr>
          <p:spPr>
            <a:xfrm>
              <a:off x="8878426" y="5236812"/>
              <a:ext cx="88900" cy="1430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Ovale 33"/>
            <p:cNvSpPr/>
            <p:nvPr/>
          </p:nvSpPr>
          <p:spPr>
            <a:xfrm>
              <a:off x="1979073" y="5793733"/>
              <a:ext cx="88900" cy="1430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Ovale 34"/>
            <p:cNvSpPr/>
            <p:nvPr/>
          </p:nvSpPr>
          <p:spPr>
            <a:xfrm>
              <a:off x="5717686" y="5244088"/>
              <a:ext cx="88900" cy="1430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16" name="Immagine 15">
            <a:extLst>
              <a:ext uri="{FF2B5EF4-FFF2-40B4-BE49-F238E27FC236}">
                <a16:creationId xmlns:a16="http://schemas.microsoft.com/office/drawing/2014/main" id="{E930FB82-5116-47F0-A73A-DD13729F42A4}"/>
              </a:ext>
            </a:extLst>
          </p:cNvPr>
          <p:cNvPicPr>
            <a:picLocks noChangeAspect="1"/>
          </p:cNvPicPr>
          <p:nvPr/>
        </p:nvPicPr>
        <p:blipFill>
          <a:blip r:embed="rId4"/>
          <a:stretch>
            <a:fillRect/>
          </a:stretch>
        </p:blipFill>
        <p:spPr>
          <a:xfrm>
            <a:off x="173231" y="167089"/>
            <a:ext cx="3109692" cy="2088000"/>
          </a:xfrm>
          <a:prstGeom prst="rect">
            <a:avLst/>
          </a:prstGeom>
          <a:effectLst>
            <a:outerShdw blurRad="63500" sx="102000" sy="102000" algn="ctr" rotWithShape="0">
              <a:prstClr val="black">
                <a:alpha val="40000"/>
              </a:prstClr>
            </a:outerShdw>
          </a:effectLst>
        </p:spPr>
      </p:pic>
      <p:pic>
        <p:nvPicPr>
          <p:cNvPr id="3" name="Picture 8" descr="Risultati immagini per logo csi piemonte">
            <a:extLst>
              <a:ext uri="{FF2B5EF4-FFF2-40B4-BE49-F238E27FC236}">
                <a16:creationId xmlns:a16="http://schemas.microsoft.com/office/drawing/2014/main" id="{ED535346-7273-4406-8E9F-23A6429AEA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85930" y="464056"/>
            <a:ext cx="1655999" cy="828000"/>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con angoli arrotondati 5">
            <a:extLst>
              <a:ext uri="{FF2B5EF4-FFF2-40B4-BE49-F238E27FC236}">
                <a16:creationId xmlns:a16="http://schemas.microsoft.com/office/drawing/2014/main" id="{E8FBF705-109E-4395-BD9F-9D69EEE1FD63}"/>
              </a:ext>
            </a:extLst>
          </p:cNvPr>
          <p:cNvSpPr/>
          <p:nvPr/>
        </p:nvSpPr>
        <p:spPr>
          <a:xfrm>
            <a:off x="1829334" y="1500031"/>
            <a:ext cx="1548000" cy="28800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F3584D68-D0EB-4884-9A19-5CF3B8E7DC28}"/>
              </a:ext>
            </a:extLst>
          </p:cNvPr>
          <p:cNvSpPr txBox="1"/>
          <p:nvPr/>
        </p:nvSpPr>
        <p:spPr>
          <a:xfrm>
            <a:off x="3752850" y="457593"/>
            <a:ext cx="6177233" cy="1600438"/>
          </a:xfrm>
          <a:prstGeom prst="rect">
            <a:avLst/>
          </a:prstGeom>
          <a:noFill/>
          <a:effectLst/>
        </p:spPr>
        <p:txBody>
          <a:bodyPr wrap="square" rtlCol="0">
            <a:spAutoFit/>
          </a:bodyPr>
          <a:lstStyle/>
          <a:p>
            <a:r>
              <a:rPr lang="it-IT" sz="1400" dirty="0"/>
              <a:t>Inserire e salvare i dati facoltativi dell’immobile:</a:t>
            </a:r>
          </a:p>
          <a:p>
            <a:pPr marL="285750" indent="-285750">
              <a:buFontTx/>
              <a:buChar char="-"/>
            </a:pPr>
            <a:r>
              <a:rPr lang="it-IT" sz="1400" dirty="0"/>
              <a:t>i dati catastali dell’alloggio e lo stato di conservazione (si ricorda che sono esclusi dal Bando gli immobili appartenenti alle categorie catastali A1, A8 e A9)</a:t>
            </a:r>
          </a:p>
          <a:p>
            <a:r>
              <a:rPr lang="it-IT" sz="1400" dirty="0"/>
              <a:t>	</a:t>
            </a:r>
            <a:r>
              <a:rPr lang="it-IT" sz="1400" i="1" dirty="0"/>
              <a:t>A1 – abitazioni di tipo signorile</a:t>
            </a:r>
          </a:p>
          <a:p>
            <a:r>
              <a:rPr lang="it-IT" sz="1400" i="1" dirty="0"/>
              <a:t>	A8 – abitazioni in ville</a:t>
            </a:r>
          </a:p>
          <a:p>
            <a:r>
              <a:rPr lang="it-IT" sz="1400" i="1" dirty="0"/>
              <a:t>	A9 – castelli, palazzi di eminenti pregi artistici o storici</a:t>
            </a:r>
          </a:p>
          <a:p>
            <a:endParaRPr lang="it-IT" sz="1400" i="1" dirty="0"/>
          </a:p>
        </p:txBody>
      </p:sp>
      <p:sp>
        <p:nvSpPr>
          <p:cNvPr id="20" name="Segnaposto numero diapositiva 19">
            <a:extLst>
              <a:ext uri="{FF2B5EF4-FFF2-40B4-BE49-F238E27FC236}">
                <a16:creationId xmlns:a16="http://schemas.microsoft.com/office/drawing/2014/main" id="{73E3F119-C8A6-4542-98EC-E6F6BA4B9710}"/>
              </a:ext>
            </a:extLst>
          </p:cNvPr>
          <p:cNvSpPr>
            <a:spLocks noGrp="1"/>
          </p:cNvSpPr>
          <p:nvPr>
            <p:ph type="sldNum" sz="quarter" idx="12"/>
          </p:nvPr>
        </p:nvSpPr>
        <p:spPr/>
        <p:txBody>
          <a:bodyPr/>
          <a:lstStyle/>
          <a:p>
            <a:fld id="{E9178533-62E8-4B7D-9A7E-A182B9400B1A}" type="slidenum">
              <a:rPr lang="it-IT" smtClean="0"/>
              <a:t>18</a:t>
            </a:fld>
            <a:endParaRPr lang="it-IT"/>
          </a:p>
        </p:txBody>
      </p:sp>
    </p:spTree>
    <p:extLst>
      <p:ext uri="{BB962C8B-B14F-4D97-AF65-F5344CB8AC3E}">
        <p14:creationId xmlns:p14="http://schemas.microsoft.com/office/powerpoint/2010/main" val="556485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Risultati immagini per logo csi piemonte">
            <a:extLst>
              <a:ext uri="{FF2B5EF4-FFF2-40B4-BE49-F238E27FC236}">
                <a16:creationId xmlns:a16="http://schemas.microsoft.com/office/drawing/2014/main" id="{F30139E6-CD50-4BD6-A7AC-C39DAE81EA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5930" y="464056"/>
            <a:ext cx="1655999" cy="828000"/>
          </a:xfrm>
          <a:prstGeom prst="rect">
            <a:avLst/>
          </a:prstGeom>
          <a:noFill/>
          <a:extLst>
            <a:ext uri="{909E8E84-426E-40DD-AFC4-6F175D3DCCD1}">
              <a14:hiddenFill xmlns:a14="http://schemas.microsoft.com/office/drawing/2010/main">
                <a:solidFill>
                  <a:srgbClr val="FFFFFF"/>
                </a:solidFill>
              </a14:hiddenFill>
            </a:ext>
          </a:extLst>
        </p:spPr>
      </p:pic>
      <p:pic>
        <p:nvPicPr>
          <p:cNvPr id="15" name="Immagine 14">
            <a:extLst>
              <a:ext uri="{FF2B5EF4-FFF2-40B4-BE49-F238E27FC236}">
                <a16:creationId xmlns:a16="http://schemas.microsoft.com/office/drawing/2014/main" id="{F7724F5C-328C-43D1-90A7-642BB5973B55}"/>
              </a:ext>
            </a:extLst>
          </p:cNvPr>
          <p:cNvPicPr>
            <a:picLocks noChangeAspect="1"/>
          </p:cNvPicPr>
          <p:nvPr/>
        </p:nvPicPr>
        <p:blipFill>
          <a:blip r:embed="rId3"/>
          <a:stretch>
            <a:fillRect/>
          </a:stretch>
        </p:blipFill>
        <p:spPr>
          <a:xfrm>
            <a:off x="173231" y="167089"/>
            <a:ext cx="3109692" cy="2088000"/>
          </a:xfrm>
          <a:prstGeom prst="rect">
            <a:avLst/>
          </a:prstGeom>
          <a:effectLst>
            <a:outerShdw blurRad="63500" sx="102000" sy="102000" algn="ctr" rotWithShape="0">
              <a:prstClr val="black">
                <a:alpha val="40000"/>
              </a:prstClr>
            </a:outerShdw>
          </a:effectLst>
        </p:spPr>
      </p:pic>
      <p:sp>
        <p:nvSpPr>
          <p:cNvPr id="8" name="Rettangolo con angoli arrotondati 7">
            <a:extLst>
              <a:ext uri="{FF2B5EF4-FFF2-40B4-BE49-F238E27FC236}">
                <a16:creationId xmlns:a16="http://schemas.microsoft.com/office/drawing/2014/main" id="{DD450063-AD89-4E19-A4D4-1DA1E3639C02}"/>
              </a:ext>
            </a:extLst>
          </p:cNvPr>
          <p:cNvSpPr/>
          <p:nvPr/>
        </p:nvSpPr>
        <p:spPr>
          <a:xfrm>
            <a:off x="1829334" y="1774351"/>
            <a:ext cx="1548000" cy="28800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a:extLst>
              <a:ext uri="{FF2B5EF4-FFF2-40B4-BE49-F238E27FC236}">
                <a16:creationId xmlns:a16="http://schemas.microsoft.com/office/drawing/2014/main" id="{E4648C2C-BAC8-4CD8-A30B-006F9F518245}"/>
              </a:ext>
            </a:extLst>
          </p:cNvPr>
          <p:cNvPicPr>
            <a:picLocks noChangeAspect="1"/>
          </p:cNvPicPr>
          <p:nvPr/>
        </p:nvPicPr>
        <p:blipFill>
          <a:blip r:embed="rId4"/>
          <a:stretch>
            <a:fillRect/>
          </a:stretch>
        </p:blipFill>
        <p:spPr>
          <a:xfrm>
            <a:off x="3239920" y="1206188"/>
            <a:ext cx="8820000" cy="3191673"/>
          </a:xfrm>
          <a:prstGeom prst="rect">
            <a:avLst/>
          </a:prstGeom>
          <a:effectLst>
            <a:outerShdw blurRad="63500" sx="102000" sy="102000" algn="ctr" rotWithShape="0">
              <a:prstClr val="black">
                <a:alpha val="40000"/>
              </a:prstClr>
            </a:outerShdw>
          </a:effectLst>
        </p:spPr>
      </p:pic>
      <p:sp>
        <p:nvSpPr>
          <p:cNvPr id="12" name="CasellaDiTesto 11">
            <a:extLst>
              <a:ext uri="{FF2B5EF4-FFF2-40B4-BE49-F238E27FC236}">
                <a16:creationId xmlns:a16="http://schemas.microsoft.com/office/drawing/2014/main" id="{9F2352B1-60FC-418D-BCA2-8C5640F6F224}"/>
              </a:ext>
            </a:extLst>
          </p:cNvPr>
          <p:cNvSpPr txBox="1"/>
          <p:nvPr/>
        </p:nvSpPr>
        <p:spPr>
          <a:xfrm>
            <a:off x="3681533" y="464056"/>
            <a:ext cx="6177233" cy="738664"/>
          </a:xfrm>
          <a:prstGeom prst="rect">
            <a:avLst/>
          </a:prstGeom>
          <a:noFill/>
        </p:spPr>
        <p:txBody>
          <a:bodyPr wrap="square" rtlCol="0">
            <a:spAutoFit/>
          </a:bodyPr>
          <a:lstStyle/>
          <a:p>
            <a:r>
              <a:rPr lang="it-IT" sz="1400" dirty="0"/>
              <a:t>Compilare e salvare:</a:t>
            </a:r>
          </a:p>
          <a:p>
            <a:pPr marL="285750" indent="-285750">
              <a:buFontTx/>
              <a:buChar char="-"/>
            </a:pPr>
            <a:r>
              <a:rPr lang="it-IT" sz="1400" dirty="0"/>
              <a:t>le dichiarazioni</a:t>
            </a:r>
          </a:p>
          <a:p>
            <a:pPr marL="285750" indent="-285750">
              <a:buFontTx/>
              <a:buChar char="-"/>
            </a:pPr>
            <a:r>
              <a:rPr lang="it-IT" sz="1400" dirty="0"/>
              <a:t>le autorizzazioni e la presa visione</a:t>
            </a:r>
          </a:p>
        </p:txBody>
      </p:sp>
      <p:pic>
        <p:nvPicPr>
          <p:cNvPr id="6" name="Immagine 5">
            <a:extLst>
              <a:ext uri="{FF2B5EF4-FFF2-40B4-BE49-F238E27FC236}">
                <a16:creationId xmlns:a16="http://schemas.microsoft.com/office/drawing/2014/main" id="{6127016E-7AD7-4315-9B2C-EC46767FACEE}"/>
              </a:ext>
            </a:extLst>
          </p:cNvPr>
          <p:cNvPicPr>
            <a:picLocks noChangeAspect="1"/>
          </p:cNvPicPr>
          <p:nvPr/>
        </p:nvPicPr>
        <p:blipFill>
          <a:blip r:embed="rId5"/>
          <a:stretch>
            <a:fillRect/>
          </a:stretch>
        </p:blipFill>
        <p:spPr>
          <a:xfrm>
            <a:off x="3239920" y="4586780"/>
            <a:ext cx="8820000" cy="2200100"/>
          </a:xfrm>
          <a:prstGeom prst="rect">
            <a:avLst/>
          </a:prstGeom>
          <a:effectLst>
            <a:outerShdw blurRad="63500" sx="102000" sy="102000" algn="ctr" rotWithShape="0">
              <a:prstClr val="black">
                <a:alpha val="40000"/>
              </a:prstClr>
            </a:outerShdw>
          </a:effectLst>
        </p:spPr>
      </p:pic>
      <p:sp>
        <p:nvSpPr>
          <p:cNvPr id="9" name="CasellaDiTesto 8">
            <a:extLst>
              <a:ext uri="{FF2B5EF4-FFF2-40B4-BE49-F238E27FC236}">
                <a16:creationId xmlns:a16="http://schemas.microsoft.com/office/drawing/2014/main" id="{4D8DCFFF-4C76-48FE-9E4E-36F882658170}"/>
              </a:ext>
            </a:extLst>
          </p:cNvPr>
          <p:cNvSpPr txBox="1"/>
          <p:nvPr/>
        </p:nvSpPr>
        <p:spPr>
          <a:xfrm>
            <a:off x="7522920" y="4270034"/>
            <a:ext cx="254000" cy="369332"/>
          </a:xfrm>
          <a:prstGeom prst="rect">
            <a:avLst/>
          </a:prstGeom>
          <a:noFill/>
        </p:spPr>
        <p:txBody>
          <a:bodyPr wrap="square" rtlCol="0">
            <a:spAutoFit/>
          </a:bodyPr>
          <a:lstStyle/>
          <a:p>
            <a:r>
              <a:rPr lang="it-IT" dirty="0"/>
              <a:t>…</a:t>
            </a:r>
          </a:p>
        </p:txBody>
      </p:sp>
      <p:cxnSp>
        <p:nvCxnSpPr>
          <p:cNvPr id="14" name="Connettore 2 13">
            <a:extLst>
              <a:ext uri="{FF2B5EF4-FFF2-40B4-BE49-F238E27FC236}">
                <a16:creationId xmlns:a16="http://schemas.microsoft.com/office/drawing/2014/main" id="{1AAF8C77-8EC6-4C4B-8022-C8796520215F}"/>
              </a:ext>
            </a:extLst>
          </p:cNvPr>
          <p:cNvCxnSpPr>
            <a:cxnSpLocks/>
            <a:stCxn id="13" idx="1"/>
          </p:cNvCxnSpPr>
          <p:nvPr/>
        </p:nvCxnSpPr>
        <p:spPr>
          <a:xfrm flipH="1">
            <a:off x="7894320" y="4511844"/>
            <a:ext cx="426187" cy="0"/>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Rettangolo con angoli arrotondati 16">
            <a:extLst>
              <a:ext uri="{FF2B5EF4-FFF2-40B4-BE49-F238E27FC236}">
                <a16:creationId xmlns:a16="http://schemas.microsoft.com/office/drawing/2014/main" id="{5E8A8D9F-D43B-4909-98E1-1F292127C98F}"/>
              </a:ext>
            </a:extLst>
          </p:cNvPr>
          <p:cNvSpPr/>
          <p:nvPr/>
        </p:nvSpPr>
        <p:spPr>
          <a:xfrm>
            <a:off x="4242816" y="6291074"/>
            <a:ext cx="576000" cy="32766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7EB0B405-3BD1-45C5-8707-CEC1F0D77B71}"/>
              </a:ext>
            </a:extLst>
          </p:cNvPr>
          <p:cNvSpPr txBox="1"/>
          <p:nvPr/>
        </p:nvSpPr>
        <p:spPr>
          <a:xfrm>
            <a:off x="8320507" y="4357955"/>
            <a:ext cx="2639145" cy="307777"/>
          </a:xfrm>
          <a:prstGeom prst="rect">
            <a:avLst/>
          </a:prstGeom>
          <a:solidFill>
            <a:schemeClr val="accent4">
              <a:lumMod val="20000"/>
              <a:lumOff val="80000"/>
            </a:schemeClr>
          </a:solidFill>
          <a:effectLst>
            <a:outerShdw blurRad="63500" sx="102000" sy="102000" algn="ctr" rotWithShape="0">
              <a:prstClr val="black">
                <a:alpha val="40000"/>
              </a:prstClr>
            </a:outerShdw>
          </a:effectLst>
        </p:spPr>
        <p:txBody>
          <a:bodyPr wrap="square" rtlCol="0">
            <a:spAutoFit/>
          </a:bodyPr>
          <a:lstStyle/>
          <a:p>
            <a:r>
              <a:rPr lang="it-IT" sz="1400" i="1" dirty="0"/>
              <a:t>Dettaglio nella pagina successiva</a:t>
            </a:r>
            <a:endParaRPr lang="it-IT" sz="1200" i="1" dirty="0"/>
          </a:p>
        </p:txBody>
      </p:sp>
      <p:sp>
        <p:nvSpPr>
          <p:cNvPr id="18" name="Rettangolo 17">
            <a:extLst>
              <a:ext uri="{FF2B5EF4-FFF2-40B4-BE49-F238E27FC236}">
                <a16:creationId xmlns:a16="http://schemas.microsoft.com/office/drawing/2014/main" id="{AF03D9C9-9592-4F18-A8BD-323E25907695}"/>
              </a:ext>
            </a:extLst>
          </p:cNvPr>
          <p:cNvSpPr/>
          <p:nvPr/>
        </p:nvSpPr>
        <p:spPr>
          <a:xfrm>
            <a:off x="5160759" y="2085501"/>
            <a:ext cx="344410" cy="147818"/>
          </a:xfrm>
          <a:prstGeom prst="rect">
            <a:avLst/>
          </a:pr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Segnaposto numero diapositiva 18">
            <a:extLst>
              <a:ext uri="{FF2B5EF4-FFF2-40B4-BE49-F238E27FC236}">
                <a16:creationId xmlns:a16="http://schemas.microsoft.com/office/drawing/2014/main" id="{C53B3757-C1F7-4B10-950A-DE468B758D37}"/>
              </a:ext>
            </a:extLst>
          </p:cNvPr>
          <p:cNvSpPr>
            <a:spLocks noGrp="1"/>
          </p:cNvSpPr>
          <p:nvPr>
            <p:ph type="sldNum" sz="quarter" idx="12"/>
          </p:nvPr>
        </p:nvSpPr>
        <p:spPr/>
        <p:txBody>
          <a:bodyPr/>
          <a:lstStyle/>
          <a:p>
            <a:fld id="{E9178533-62E8-4B7D-9A7E-A182B9400B1A}" type="slidenum">
              <a:rPr lang="it-IT" smtClean="0"/>
              <a:t>19</a:t>
            </a:fld>
            <a:endParaRPr lang="it-IT"/>
          </a:p>
        </p:txBody>
      </p:sp>
      <p:sp>
        <p:nvSpPr>
          <p:cNvPr id="23" name="CasellaDiTesto 22">
            <a:extLst>
              <a:ext uri="{FF2B5EF4-FFF2-40B4-BE49-F238E27FC236}">
                <a16:creationId xmlns:a16="http://schemas.microsoft.com/office/drawing/2014/main" id="{0FCBA99D-7D6C-4B00-9366-53893322B2A6}"/>
              </a:ext>
            </a:extLst>
          </p:cNvPr>
          <p:cNvSpPr txBox="1"/>
          <p:nvPr/>
        </p:nvSpPr>
        <p:spPr>
          <a:xfrm>
            <a:off x="316873" y="3332655"/>
            <a:ext cx="2651253" cy="2246769"/>
          </a:xfrm>
          <a:prstGeom prst="rect">
            <a:avLst/>
          </a:prstGeom>
          <a:noFill/>
        </p:spPr>
        <p:txBody>
          <a:bodyPr wrap="square" rtlCol="0">
            <a:spAutoFit/>
          </a:bodyPr>
          <a:lstStyle/>
          <a:p>
            <a:r>
              <a:rPr lang="it-IT" sz="1400" dirty="0"/>
              <a:t>Al salvataggio della pagina «Dichiarazioni», il sistema abiliterà automaticamente la successiva sotto sezione «Allegati alla domanda» dove verranno indicati gli allegati da inserire dipendenti sia dalle selezioni effettuate in questa pagina sia dai dati inseriti nella compilazione della Domanda stessa.</a:t>
            </a:r>
          </a:p>
        </p:txBody>
      </p:sp>
    </p:spTree>
    <p:extLst>
      <p:ext uri="{BB962C8B-B14F-4D97-AF65-F5344CB8AC3E}">
        <p14:creationId xmlns:p14="http://schemas.microsoft.com/office/powerpoint/2010/main" val="3634936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Risultati immagini per logo csi piemonte">
            <a:extLst>
              <a:ext uri="{FF2B5EF4-FFF2-40B4-BE49-F238E27FC236}">
                <a16:creationId xmlns:a16="http://schemas.microsoft.com/office/drawing/2014/main" id="{62D7884E-567A-4CD7-98DF-34D1CBFFABC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6340" y="388619"/>
            <a:ext cx="1656000" cy="82800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4AA43E38-CFED-42CD-A488-C973497A0491}"/>
              </a:ext>
            </a:extLst>
          </p:cNvPr>
          <p:cNvSpPr txBox="1"/>
          <p:nvPr/>
        </p:nvSpPr>
        <p:spPr>
          <a:xfrm>
            <a:off x="3713284" y="534102"/>
            <a:ext cx="4765431" cy="461665"/>
          </a:xfrm>
          <a:prstGeom prst="rect">
            <a:avLst/>
          </a:prstGeom>
          <a:noFill/>
        </p:spPr>
        <p:txBody>
          <a:bodyPr wrap="square" rtlCol="0">
            <a:spAutoFit/>
          </a:bodyPr>
          <a:lstStyle/>
          <a:p>
            <a:pPr algn="ctr"/>
            <a:r>
              <a:rPr lang="it-IT" sz="2400" dirty="0">
                <a:solidFill>
                  <a:srgbClr val="0070C0"/>
                </a:solidFill>
              </a:rPr>
              <a:t>Modalità di accesso</a:t>
            </a:r>
          </a:p>
        </p:txBody>
      </p:sp>
      <p:sp>
        <p:nvSpPr>
          <p:cNvPr id="4" name="CasellaDiTesto 3">
            <a:extLst>
              <a:ext uri="{FF2B5EF4-FFF2-40B4-BE49-F238E27FC236}">
                <a16:creationId xmlns:a16="http://schemas.microsoft.com/office/drawing/2014/main" id="{D0A9ACCE-49F9-4AE5-AA36-A4E04490358A}"/>
              </a:ext>
            </a:extLst>
          </p:cNvPr>
          <p:cNvSpPr txBox="1"/>
          <p:nvPr/>
        </p:nvSpPr>
        <p:spPr>
          <a:xfrm>
            <a:off x="694590" y="1609697"/>
            <a:ext cx="10691447" cy="2244140"/>
          </a:xfrm>
          <a:prstGeom prst="rect">
            <a:avLst/>
          </a:prstGeom>
          <a:noFill/>
        </p:spPr>
        <p:txBody>
          <a:bodyPr wrap="square" rtlCol="0">
            <a:spAutoFit/>
          </a:bodyPr>
          <a:lstStyle/>
          <a:p>
            <a:r>
              <a:rPr lang="it-IT" sz="1600" dirty="0"/>
              <a:t>Per accedere alla procedura è necessario essere in possesso di </a:t>
            </a:r>
            <a:r>
              <a:rPr lang="it-IT" sz="1600" u="sng" dirty="0"/>
              <a:t>credenziali SPID di secondo livello.</a:t>
            </a:r>
          </a:p>
          <a:p>
            <a:pPr>
              <a:lnSpc>
                <a:spcPct val="200000"/>
              </a:lnSpc>
            </a:pPr>
            <a:r>
              <a:rPr lang="it-IT" sz="1400" dirty="0"/>
              <a:t>Si ricorda che:</a:t>
            </a:r>
          </a:p>
          <a:p>
            <a:pPr marL="285750" indent="-285750">
              <a:buFont typeface="Arial" panose="020B0604020202020204" pitchFamily="34" charset="0"/>
              <a:buChar char="•"/>
            </a:pPr>
            <a:r>
              <a:rPr lang="it-IT" sz="1400" dirty="0"/>
              <a:t>1° livello: permette di accedere ai servizi online attraverso un nome utente e una password scelti dall’utente</a:t>
            </a:r>
          </a:p>
          <a:p>
            <a:pPr marL="285750" indent="-285750">
              <a:lnSpc>
                <a:spcPct val="150000"/>
              </a:lnSpc>
              <a:buFont typeface="Arial" panose="020B0604020202020204" pitchFamily="34" charset="0"/>
              <a:buChar char="•"/>
            </a:pPr>
            <a:r>
              <a:rPr lang="it-IT" sz="1400" b="1" dirty="0"/>
              <a:t>2° livello: dedicato ai servizi che richiedono un grado di sicurezza maggiore, consente l’accesso attraverso un nome   utente e una password scelti dall’utente, più la generazione di un codice temporaneo di accesso (one time password), fruibile attraverso un dispositivo (es smartphone)</a:t>
            </a:r>
          </a:p>
          <a:p>
            <a:pPr marL="285750" indent="-285750">
              <a:lnSpc>
                <a:spcPct val="150000"/>
              </a:lnSpc>
              <a:buFont typeface="Arial" panose="020B0604020202020204" pitchFamily="34" charset="0"/>
              <a:buChar char="•"/>
            </a:pPr>
            <a:r>
              <a:rPr lang="it-IT" sz="1400" dirty="0"/>
              <a:t>3° livello: prevede l’utilizzo di ulteriori soluzioni di sicurezza e di dispositivi fisici (es </a:t>
            </a:r>
            <a:r>
              <a:rPr lang="it-IT" sz="1400" dirty="0" err="1"/>
              <a:t>smart</a:t>
            </a:r>
            <a:r>
              <a:rPr lang="it-IT" sz="1400" dirty="0"/>
              <a:t> card) che vengono erogati dal gestore dell’identità</a:t>
            </a:r>
          </a:p>
        </p:txBody>
      </p:sp>
      <p:graphicFrame>
        <p:nvGraphicFramePr>
          <p:cNvPr id="5" name="Tabella 4">
            <a:extLst>
              <a:ext uri="{FF2B5EF4-FFF2-40B4-BE49-F238E27FC236}">
                <a16:creationId xmlns:a16="http://schemas.microsoft.com/office/drawing/2014/main" id="{56DD270E-1660-4F4D-BCC1-E33D1E4265F0}"/>
              </a:ext>
            </a:extLst>
          </p:cNvPr>
          <p:cNvGraphicFramePr>
            <a:graphicFrameLocks noGrp="1"/>
          </p:cNvGraphicFramePr>
          <p:nvPr>
            <p:extLst>
              <p:ext uri="{D42A27DB-BD31-4B8C-83A1-F6EECF244321}">
                <p14:modId xmlns:p14="http://schemas.microsoft.com/office/powerpoint/2010/main" val="871490971"/>
              </p:ext>
            </p:extLst>
          </p:nvPr>
        </p:nvGraphicFramePr>
        <p:xfrm>
          <a:off x="1976313" y="4237891"/>
          <a:ext cx="8127999" cy="19558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422665136"/>
                    </a:ext>
                  </a:extLst>
                </a:gridCol>
                <a:gridCol w="2709333">
                  <a:extLst>
                    <a:ext uri="{9D8B030D-6E8A-4147-A177-3AD203B41FA5}">
                      <a16:colId xmlns:a16="http://schemas.microsoft.com/office/drawing/2014/main" val="2850098276"/>
                    </a:ext>
                  </a:extLst>
                </a:gridCol>
                <a:gridCol w="2709333">
                  <a:extLst>
                    <a:ext uri="{9D8B030D-6E8A-4147-A177-3AD203B41FA5}">
                      <a16:colId xmlns:a16="http://schemas.microsoft.com/office/drawing/2014/main" val="2322520268"/>
                    </a:ext>
                  </a:extLst>
                </a:gridCol>
              </a:tblGrid>
              <a:tr h="370840">
                <a:tc>
                  <a:txBody>
                    <a:bodyPr/>
                    <a:lstStyle/>
                    <a:p>
                      <a:endParaRPr lang="it-IT" sz="1400" dirty="0"/>
                    </a:p>
                  </a:txBody>
                  <a:tcPr/>
                </a:tc>
                <a:tc>
                  <a:txBody>
                    <a:bodyPr/>
                    <a:lstStyle/>
                    <a:p>
                      <a:r>
                        <a:rPr lang="it-IT" sz="1400" dirty="0"/>
                        <a:t>Descrizione</a:t>
                      </a:r>
                    </a:p>
                  </a:txBody>
                  <a:tcPr/>
                </a:tc>
                <a:tc>
                  <a:txBody>
                    <a:bodyPr/>
                    <a:lstStyle/>
                    <a:p>
                      <a:r>
                        <a:rPr lang="it-IT" sz="1400" dirty="0"/>
                        <a:t>Link utili</a:t>
                      </a:r>
                    </a:p>
                  </a:txBody>
                  <a:tcPr/>
                </a:tc>
                <a:extLst>
                  <a:ext uri="{0D108BD9-81ED-4DB2-BD59-A6C34878D82A}">
                    <a16:rowId xmlns:a16="http://schemas.microsoft.com/office/drawing/2014/main" val="1996072205"/>
                  </a:ext>
                </a:extLst>
              </a:tr>
              <a:tr h="370840">
                <a:tc>
                  <a:txBody>
                    <a:bodyPr/>
                    <a:lstStyle/>
                    <a:p>
                      <a:r>
                        <a:rPr lang="it-IT" sz="1400" dirty="0"/>
                        <a:t>SPID</a:t>
                      </a:r>
                    </a:p>
                  </a:txBody>
                  <a:tcPr/>
                </a:tc>
                <a:tc>
                  <a:txBody>
                    <a:bodyPr/>
                    <a:lstStyle/>
                    <a:p>
                      <a:r>
                        <a:rPr lang="it-IT" sz="1400" b="0" i="0" kern="1200" dirty="0">
                          <a:solidFill>
                            <a:schemeClr val="dk1"/>
                          </a:solidFill>
                          <a:effectLst/>
                          <a:latin typeface="+mn-lt"/>
                          <a:ea typeface="+mn-ea"/>
                          <a:cs typeface="+mn-cs"/>
                        </a:rPr>
                        <a:t>SPID è il Sistema Pubblico d’Identità Digitale che consente ai Cittadini e alle Imprese di accedere con un’unica password a tutti i servizi online delle Pubbliche Amministrazioni e imprese aderenti</a:t>
                      </a:r>
                      <a:endParaRPr lang="it-IT" sz="1100" dirty="0"/>
                    </a:p>
                  </a:txBody>
                  <a:tcPr/>
                </a:tc>
                <a:tc>
                  <a:txBody>
                    <a:bodyPr/>
                    <a:lstStyle/>
                    <a:p>
                      <a:r>
                        <a:rPr lang="it-IT" sz="1400" dirty="0"/>
                        <a:t>https://www.spid.gov.it/</a:t>
                      </a:r>
                    </a:p>
                  </a:txBody>
                  <a:tcPr/>
                </a:tc>
                <a:extLst>
                  <a:ext uri="{0D108BD9-81ED-4DB2-BD59-A6C34878D82A}">
                    <a16:rowId xmlns:a16="http://schemas.microsoft.com/office/drawing/2014/main" val="4251192519"/>
                  </a:ext>
                </a:extLst>
              </a:tr>
            </a:tbl>
          </a:graphicData>
        </a:graphic>
      </p:graphicFrame>
      <p:sp>
        <p:nvSpPr>
          <p:cNvPr id="7" name="Segnaposto numero diapositiva 6">
            <a:extLst>
              <a:ext uri="{FF2B5EF4-FFF2-40B4-BE49-F238E27FC236}">
                <a16:creationId xmlns:a16="http://schemas.microsoft.com/office/drawing/2014/main" id="{0F850E1C-8A50-4DF8-844C-7F777D9F7639}"/>
              </a:ext>
            </a:extLst>
          </p:cNvPr>
          <p:cNvSpPr>
            <a:spLocks noGrp="1"/>
          </p:cNvSpPr>
          <p:nvPr>
            <p:ph type="sldNum" sz="quarter" idx="12"/>
          </p:nvPr>
        </p:nvSpPr>
        <p:spPr/>
        <p:txBody>
          <a:bodyPr/>
          <a:lstStyle/>
          <a:p>
            <a:fld id="{E9178533-62E8-4B7D-9A7E-A182B9400B1A}" type="slidenum">
              <a:rPr lang="it-IT" smtClean="0"/>
              <a:t>2</a:t>
            </a:fld>
            <a:endParaRPr lang="it-IT"/>
          </a:p>
        </p:txBody>
      </p:sp>
    </p:spTree>
    <p:extLst>
      <p:ext uri="{BB962C8B-B14F-4D97-AF65-F5344CB8AC3E}">
        <p14:creationId xmlns:p14="http://schemas.microsoft.com/office/powerpoint/2010/main" val="235075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magine 19">
            <a:extLst>
              <a:ext uri="{FF2B5EF4-FFF2-40B4-BE49-F238E27FC236}">
                <a16:creationId xmlns:a16="http://schemas.microsoft.com/office/drawing/2014/main" id="{39CB0E14-6A5E-4EA4-AAAE-9774FFAD1A56}"/>
              </a:ext>
            </a:extLst>
          </p:cNvPr>
          <p:cNvPicPr>
            <a:picLocks noChangeAspect="1"/>
          </p:cNvPicPr>
          <p:nvPr/>
        </p:nvPicPr>
        <p:blipFill>
          <a:blip r:embed="rId2"/>
          <a:stretch>
            <a:fillRect/>
          </a:stretch>
        </p:blipFill>
        <p:spPr>
          <a:xfrm>
            <a:off x="173231" y="167089"/>
            <a:ext cx="3109692" cy="2088000"/>
          </a:xfrm>
          <a:prstGeom prst="rect">
            <a:avLst/>
          </a:prstGeom>
          <a:effectLst>
            <a:outerShdw blurRad="63500" sx="102000" sy="102000" algn="ctr" rotWithShape="0">
              <a:prstClr val="black">
                <a:alpha val="40000"/>
              </a:prstClr>
            </a:outerShdw>
          </a:effectLst>
        </p:spPr>
      </p:pic>
      <p:sp>
        <p:nvSpPr>
          <p:cNvPr id="6" name="Rettangolo con angoli arrotondati 5">
            <a:extLst>
              <a:ext uri="{FF2B5EF4-FFF2-40B4-BE49-F238E27FC236}">
                <a16:creationId xmlns:a16="http://schemas.microsoft.com/office/drawing/2014/main" id="{76288A62-731B-4D09-8CE8-C04EBB679C16}"/>
              </a:ext>
            </a:extLst>
          </p:cNvPr>
          <p:cNvSpPr/>
          <p:nvPr/>
        </p:nvSpPr>
        <p:spPr>
          <a:xfrm>
            <a:off x="1829334" y="1774351"/>
            <a:ext cx="1548000" cy="28800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Picture 8" descr="Risultati immagini per logo csi piemonte">
            <a:extLst>
              <a:ext uri="{FF2B5EF4-FFF2-40B4-BE49-F238E27FC236}">
                <a16:creationId xmlns:a16="http://schemas.microsoft.com/office/drawing/2014/main" id="{A2A8F72F-0FF5-4E62-8689-57FEFC8F41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5930" y="464056"/>
            <a:ext cx="1655999" cy="828000"/>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6D3F18F8-74FB-40B8-A1A2-6CD53E9B85ED}"/>
              </a:ext>
            </a:extLst>
          </p:cNvPr>
          <p:cNvSpPr txBox="1"/>
          <p:nvPr/>
        </p:nvSpPr>
        <p:spPr>
          <a:xfrm>
            <a:off x="3681533" y="464056"/>
            <a:ext cx="6356547" cy="738664"/>
          </a:xfrm>
          <a:prstGeom prst="rect">
            <a:avLst/>
          </a:prstGeom>
          <a:noFill/>
        </p:spPr>
        <p:txBody>
          <a:bodyPr wrap="square" rtlCol="0">
            <a:spAutoFit/>
          </a:bodyPr>
          <a:lstStyle/>
          <a:p>
            <a:r>
              <a:rPr lang="it-IT" sz="1400" dirty="0"/>
              <a:t>Compilare selezionando le opzioni delle varie voci delle dichiarazioni e salvare.</a:t>
            </a:r>
          </a:p>
          <a:p>
            <a:r>
              <a:rPr lang="it-IT" sz="1400" dirty="0"/>
              <a:t>La procedura verificherà che ci sia coerenza tra quanto dichiarato in questa pagina e le informazioni inserite nelle sezioni precedenti (es. Cittadinanza, reddito, residenza).</a:t>
            </a:r>
          </a:p>
        </p:txBody>
      </p:sp>
      <p:sp>
        <p:nvSpPr>
          <p:cNvPr id="14" name="Segnaposto numero diapositiva 13">
            <a:extLst>
              <a:ext uri="{FF2B5EF4-FFF2-40B4-BE49-F238E27FC236}">
                <a16:creationId xmlns:a16="http://schemas.microsoft.com/office/drawing/2014/main" id="{41145792-E2CC-4E9B-ABFA-05447183FE1A}"/>
              </a:ext>
            </a:extLst>
          </p:cNvPr>
          <p:cNvSpPr>
            <a:spLocks noGrp="1"/>
          </p:cNvSpPr>
          <p:nvPr>
            <p:ph type="sldNum" sz="quarter" idx="12"/>
          </p:nvPr>
        </p:nvSpPr>
        <p:spPr/>
        <p:txBody>
          <a:bodyPr/>
          <a:lstStyle/>
          <a:p>
            <a:fld id="{E9178533-62E8-4B7D-9A7E-A182B9400B1A}" type="slidenum">
              <a:rPr lang="it-IT" smtClean="0"/>
              <a:t>20</a:t>
            </a:fld>
            <a:endParaRPr lang="it-IT"/>
          </a:p>
        </p:txBody>
      </p:sp>
      <p:sp>
        <p:nvSpPr>
          <p:cNvPr id="13" name="Rettangolo con angoli arrotondati 12">
            <a:extLst>
              <a:ext uri="{FF2B5EF4-FFF2-40B4-BE49-F238E27FC236}">
                <a16:creationId xmlns:a16="http://schemas.microsoft.com/office/drawing/2014/main" id="{8DCB9E4E-C598-4DF5-8210-74404922ECEF}"/>
              </a:ext>
            </a:extLst>
          </p:cNvPr>
          <p:cNvSpPr/>
          <p:nvPr/>
        </p:nvSpPr>
        <p:spPr>
          <a:xfrm>
            <a:off x="4184024" y="5734954"/>
            <a:ext cx="5940000" cy="162000"/>
          </a:xfrm>
          <a:prstGeom prst="roundRect">
            <a:avLst/>
          </a:prstGeom>
          <a:noFill/>
          <a:ln w="34925">
            <a:solidFill>
              <a:schemeClr val="bg2">
                <a:lumMod val="75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con angoli arrotondati 18">
            <a:extLst>
              <a:ext uri="{FF2B5EF4-FFF2-40B4-BE49-F238E27FC236}">
                <a16:creationId xmlns:a16="http://schemas.microsoft.com/office/drawing/2014/main" id="{FE346DB3-874D-4F0F-BB25-AA5051C5105F}"/>
              </a:ext>
            </a:extLst>
          </p:cNvPr>
          <p:cNvSpPr/>
          <p:nvPr/>
        </p:nvSpPr>
        <p:spPr>
          <a:xfrm>
            <a:off x="3950344" y="5215702"/>
            <a:ext cx="6156000" cy="252000"/>
          </a:xfrm>
          <a:prstGeom prst="roundRect">
            <a:avLst/>
          </a:prstGeom>
          <a:noFill/>
          <a:ln w="34925">
            <a:solidFill>
              <a:schemeClr val="bg2">
                <a:lumMod val="75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7" name="Gruppo 16">
            <a:extLst>
              <a:ext uri="{FF2B5EF4-FFF2-40B4-BE49-F238E27FC236}">
                <a16:creationId xmlns:a16="http://schemas.microsoft.com/office/drawing/2014/main" id="{62660026-5CFB-4871-9049-F77B1D29182C}"/>
              </a:ext>
            </a:extLst>
          </p:cNvPr>
          <p:cNvGrpSpPr/>
          <p:nvPr/>
        </p:nvGrpSpPr>
        <p:grpSpPr>
          <a:xfrm>
            <a:off x="183131" y="1292056"/>
            <a:ext cx="11466596" cy="5390301"/>
            <a:chOff x="183131" y="1297381"/>
            <a:chExt cx="11857570" cy="5650969"/>
          </a:xfrm>
        </p:grpSpPr>
        <p:pic>
          <p:nvPicPr>
            <p:cNvPr id="2" name="Immagine 1">
              <a:extLst>
                <a:ext uri="{FF2B5EF4-FFF2-40B4-BE49-F238E27FC236}">
                  <a16:creationId xmlns:a16="http://schemas.microsoft.com/office/drawing/2014/main" id="{67DFFBD5-10C2-41D3-B2CD-5E33F1A15A2E}"/>
                </a:ext>
              </a:extLst>
            </p:cNvPr>
            <p:cNvPicPr>
              <a:picLocks noChangeAspect="1"/>
            </p:cNvPicPr>
            <p:nvPr/>
          </p:nvPicPr>
          <p:blipFill>
            <a:blip r:embed="rId4"/>
            <a:stretch>
              <a:fillRect/>
            </a:stretch>
          </p:blipFill>
          <p:spPr>
            <a:xfrm>
              <a:off x="3436701" y="1297381"/>
              <a:ext cx="8604000" cy="5650969"/>
            </a:xfrm>
            <a:prstGeom prst="rect">
              <a:avLst/>
            </a:prstGeom>
            <a:effectLst>
              <a:outerShdw blurRad="63500" sx="102000" sy="102000" algn="ctr" rotWithShape="0">
                <a:prstClr val="black">
                  <a:alpha val="40000"/>
                </a:prstClr>
              </a:outerShdw>
            </a:effectLst>
          </p:spPr>
        </p:pic>
        <p:sp>
          <p:nvSpPr>
            <p:cNvPr id="8" name="Parentesi graffa chiusa 7">
              <a:extLst>
                <a:ext uri="{FF2B5EF4-FFF2-40B4-BE49-F238E27FC236}">
                  <a16:creationId xmlns:a16="http://schemas.microsoft.com/office/drawing/2014/main" id="{CC086FCB-496E-407F-B904-EA3552CC8EA6}"/>
                </a:ext>
              </a:extLst>
            </p:cNvPr>
            <p:cNvSpPr/>
            <p:nvPr/>
          </p:nvSpPr>
          <p:spPr>
            <a:xfrm rot="10800000">
              <a:off x="3419970" y="1509012"/>
              <a:ext cx="310896" cy="743967"/>
            </a:xfrm>
            <a:prstGeom prst="rightBrace">
              <a:avLst>
                <a:gd name="adj1" fmla="val 8333"/>
                <a:gd name="adj2" fmla="val 50825"/>
              </a:avLst>
            </a:prstGeom>
            <a:ln w="12700">
              <a:solidFill>
                <a:srgbClr val="00B050"/>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it-IT"/>
            </a:p>
          </p:txBody>
        </p:sp>
        <p:sp>
          <p:nvSpPr>
            <p:cNvPr id="9" name="Parentesi graffa chiusa 8">
              <a:extLst>
                <a:ext uri="{FF2B5EF4-FFF2-40B4-BE49-F238E27FC236}">
                  <a16:creationId xmlns:a16="http://schemas.microsoft.com/office/drawing/2014/main" id="{852D5FBF-2457-4F23-965D-3C828818CECD}"/>
                </a:ext>
              </a:extLst>
            </p:cNvPr>
            <p:cNvSpPr/>
            <p:nvPr/>
          </p:nvSpPr>
          <p:spPr>
            <a:xfrm rot="10800000">
              <a:off x="3422116" y="2402898"/>
              <a:ext cx="310896" cy="746702"/>
            </a:xfrm>
            <a:prstGeom prst="rightBrace">
              <a:avLst>
                <a:gd name="adj1" fmla="val 8333"/>
                <a:gd name="adj2" fmla="val 50825"/>
              </a:avLst>
            </a:prstGeom>
            <a:ln w="12700">
              <a:solidFill>
                <a:srgbClr val="00B050"/>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it-IT"/>
            </a:p>
          </p:txBody>
        </p:sp>
        <p:sp>
          <p:nvSpPr>
            <p:cNvPr id="10" name="Parentesi graffa chiusa 9">
              <a:extLst>
                <a:ext uri="{FF2B5EF4-FFF2-40B4-BE49-F238E27FC236}">
                  <a16:creationId xmlns:a16="http://schemas.microsoft.com/office/drawing/2014/main" id="{E312BE16-C284-4436-BA12-EF22444B72FD}"/>
                </a:ext>
              </a:extLst>
            </p:cNvPr>
            <p:cNvSpPr/>
            <p:nvPr/>
          </p:nvSpPr>
          <p:spPr>
            <a:xfrm rot="10800000">
              <a:off x="3422116" y="3281427"/>
              <a:ext cx="310896" cy="807972"/>
            </a:xfrm>
            <a:prstGeom prst="rightBrace">
              <a:avLst>
                <a:gd name="adj1" fmla="val 8333"/>
                <a:gd name="adj2" fmla="val 50825"/>
              </a:avLst>
            </a:prstGeom>
            <a:ln w="12700">
              <a:solidFill>
                <a:srgbClr val="00B050"/>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it-IT"/>
            </a:p>
          </p:txBody>
        </p:sp>
        <p:sp>
          <p:nvSpPr>
            <p:cNvPr id="11" name="Parentesi graffa chiusa 10">
              <a:extLst>
                <a:ext uri="{FF2B5EF4-FFF2-40B4-BE49-F238E27FC236}">
                  <a16:creationId xmlns:a16="http://schemas.microsoft.com/office/drawing/2014/main" id="{915B31A6-D8C9-4216-B35C-80A033E20075}"/>
                </a:ext>
              </a:extLst>
            </p:cNvPr>
            <p:cNvSpPr/>
            <p:nvPr/>
          </p:nvSpPr>
          <p:spPr>
            <a:xfrm rot="10800000">
              <a:off x="3419970" y="4957825"/>
              <a:ext cx="310896" cy="1875092"/>
            </a:xfrm>
            <a:prstGeom prst="rightBrace">
              <a:avLst>
                <a:gd name="adj1" fmla="val 8333"/>
                <a:gd name="adj2" fmla="val 50825"/>
              </a:avLst>
            </a:prstGeom>
            <a:ln w="12700">
              <a:solidFill>
                <a:srgbClr val="00B050"/>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it-IT"/>
            </a:p>
          </p:txBody>
        </p:sp>
        <p:sp>
          <p:nvSpPr>
            <p:cNvPr id="12" name="Parentesi graffa chiusa 11">
              <a:extLst>
                <a:ext uri="{FF2B5EF4-FFF2-40B4-BE49-F238E27FC236}">
                  <a16:creationId xmlns:a16="http://schemas.microsoft.com/office/drawing/2014/main" id="{2414BF46-0308-4A28-8AC7-DB8AAE1F7FF7}"/>
                </a:ext>
              </a:extLst>
            </p:cNvPr>
            <p:cNvSpPr/>
            <p:nvPr/>
          </p:nvSpPr>
          <p:spPr>
            <a:xfrm rot="10800000">
              <a:off x="3419970" y="4225379"/>
              <a:ext cx="310896" cy="630739"/>
            </a:xfrm>
            <a:prstGeom prst="rightBrace">
              <a:avLst>
                <a:gd name="adj1" fmla="val 8333"/>
                <a:gd name="adj2" fmla="val 50825"/>
              </a:avLst>
            </a:prstGeom>
            <a:ln w="12700">
              <a:solidFill>
                <a:srgbClr val="00B050"/>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it-IT"/>
            </a:p>
          </p:txBody>
        </p:sp>
        <p:cxnSp>
          <p:nvCxnSpPr>
            <p:cNvPr id="15" name="Connettore 2 14">
              <a:extLst>
                <a:ext uri="{FF2B5EF4-FFF2-40B4-BE49-F238E27FC236}">
                  <a16:creationId xmlns:a16="http://schemas.microsoft.com/office/drawing/2014/main" id="{E12E34D2-EF01-4DD5-A672-0599CFF261CD}"/>
                </a:ext>
              </a:extLst>
            </p:cNvPr>
            <p:cNvCxnSpPr>
              <a:cxnSpLocks/>
              <a:stCxn id="16" idx="3"/>
              <a:endCxn id="13" idx="1"/>
            </p:cNvCxnSpPr>
            <p:nvPr/>
          </p:nvCxnSpPr>
          <p:spPr>
            <a:xfrm flipV="1">
              <a:off x="2926806" y="5815954"/>
              <a:ext cx="1257218" cy="159523"/>
            </a:xfrm>
            <a:prstGeom prst="straightConnector1">
              <a:avLst/>
            </a:prstGeom>
            <a:ln w="15875">
              <a:solidFill>
                <a:schemeClr val="bg2">
                  <a:lumMod val="75000"/>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100C2A23-BACA-4D61-B9BB-725CBA61BDD9}"/>
                </a:ext>
              </a:extLst>
            </p:cNvPr>
            <p:cNvSpPr txBox="1"/>
            <p:nvPr/>
          </p:nvSpPr>
          <p:spPr>
            <a:xfrm>
              <a:off x="183131" y="5594603"/>
              <a:ext cx="2743675" cy="761747"/>
            </a:xfrm>
            <a:prstGeom prst="rect">
              <a:avLst/>
            </a:prstGeom>
            <a:solidFill>
              <a:schemeClr val="accent3">
                <a:lumMod val="20000"/>
                <a:lumOff val="80000"/>
              </a:schemeClr>
            </a:solidFill>
            <a:effectLst>
              <a:outerShdw blurRad="63500" sx="102000" sy="102000" algn="ctr" rotWithShape="0">
                <a:prstClr val="black">
                  <a:alpha val="40000"/>
                </a:prstClr>
              </a:outerShdw>
            </a:effectLst>
          </p:spPr>
          <p:txBody>
            <a:bodyPr wrap="square" rtlCol="0">
              <a:spAutoFit/>
            </a:bodyPr>
            <a:lstStyle/>
            <a:p>
              <a:r>
                <a:rPr lang="it-IT" sz="1200" i="1" dirty="0"/>
                <a:t>Allegati: </a:t>
              </a:r>
              <a:r>
                <a:rPr lang="it-IT" sz="1050" i="1" dirty="0"/>
                <a:t>Documento di licenziamento / Comunicazione aziendale di attivazione della cassa integrazione / Comunicazione di attivazione della mobilità / Altra casistica </a:t>
              </a:r>
              <a:endParaRPr lang="it-IT" sz="1100" i="1" dirty="0"/>
            </a:p>
          </p:txBody>
        </p:sp>
        <p:cxnSp>
          <p:nvCxnSpPr>
            <p:cNvPr id="24" name="Connettore 2 23">
              <a:extLst>
                <a:ext uri="{FF2B5EF4-FFF2-40B4-BE49-F238E27FC236}">
                  <a16:creationId xmlns:a16="http://schemas.microsoft.com/office/drawing/2014/main" id="{6A3763C8-6A31-4C80-92A4-D33A9CCFFB39}"/>
                </a:ext>
              </a:extLst>
            </p:cNvPr>
            <p:cNvCxnSpPr>
              <a:cxnSpLocks/>
              <a:stCxn id="25" idx="3"/>
              <a:endCxn id="19" idx="1"/>
            </p:cNvCxnSpPr>
            <p:nvPr/>
          </p:nvCxnSpPr>
          <p:spPr>
            <a:xfrm>
              <a:off x="2926806" y="5006037"/>
              <a:ext cx="1023538" cy="335665"/>
            </a:xfrm>
            <a:prstGeom prst="straightConnector1">
              <a:avLst/>
            </a:prstGeom>
            <a:ln w="15875">
              <a:solidFill>
                <a:schemeClr val="bg2">
                  <a:lumMod val="75000"/>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CasellaDiTesto 24">
              <a:extLst>
                <a:ext uri="{FF2B5EF4-FFF2-40B4-BE49-F238E27FC236}">
                  <a16:creationId xmlns:a16="http://schemas.microsoft.com/office/drawing/2014/main" id="{F7A95E5D-A4BB-49D6-A9B5-167CC41FC24A}"/>
                </a:ext>
              </a:extLst>
            </p:cNvPr>
            <p:cNvSpPr txBox="1"/>
            <p:nvPr/>
          </p:nvSpPr>
          <p:spPr>
            <a:xfrm>
              <a:off x="183131" y="4544372"/>
              <a:ext cx="2743675" cy="923330"/>
            </a:xfrm>
            <a:prstGeom prst="rect">
              <a:avLst/>
            </a:prstGeom>
            <a:solidFill>
              <a:schemeClr val="accent3">
                <a:lumMod val="20000"/>
                <a:lumOff val="80000"/>
              </a:schemeClr>
            </a:solidFill>
            <a:effectLst>
              <a:outerShdw blurRad="63500" sx="102000" sy="102000" algn="ctr" rotWithShape="0">
                <a:prstClr val="black">
                  <a:alpha val="40000"/>
                </a:prstClr>
              </a:outerShdw>
            </a:effectLst>
          </p:spPr>
          <p:txBody>
            <a:bodyPr wrap="square" rtlCol="0">
              <a:spAutoFit/>
            </a:bodyPr>
            <a:lstStyle/>
            <a:p>
              <a:r>
                <a:rPr lang="it-IT" sz="1200" i="1" dirty="0"/>
                <a:t>Allegati: </a:t>
              </a:r>
              <a:r>
                <a:rPr lang="it-IT" sz="1050" i="1" dirty="0"/>
                <a:t>Intimazione di Sfratto con citazione per Convalida, oltre alle fasi successive, a seconda della situazione, Convalida / Precetto / Monitoria di Sgombero / Verbale dell’Ufficiale giudiziario</a:t>
              </a:r>
            </a:p>
          </p:txBody>
        </p:sp>
      </p:grpSp>
    </p:spTree>
    <p:extLst>
      <p:ext uri="{BB962C8B-B14F-4D97-AF65-F5344CB8AC3E}">
        <p14:creationId xmlns:p14="http://schemas.microsoft.com/office/powerpoint/2010/main" val="3842615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CD445C06-72AA-4DB4-A762-9CB3E1A6042E}"/>
              </a:ext>
            </a:extLst>
          </p:cNvPr>
          <p:cNvPicPr>
            <a:picLocks noChangeAspect="1"/>
          </p:cNvPicPr>
          <p:nvPr/>
        </p:nvPicPr>
        <p:blipFill>
          <a:blip r:embed="rId2"/>
          <a:stretch>
            <a:fillRect/>
          </a:stretch>
        </p:blipFill>
        <p:spPr>
          <a:xfrm>
            <a:off x="173231" y="167089"/>
            <a:ext cx="3109692" cy="2088000"/>
          </a:xfrm>
          <a:prstGeom prst="rect">
            <a:avLst/>
          </a:prstGeom>
          <a:effectLst>
            <a:outerShdw blurRad="63500" sx="102000" sy="102000" algn="ctr" rotWithShape="0">
              <a:prstClr val="black">
                <a:alpha val="40000"/>
              </a:prstClr>
            </a:outerShdw>
          </a:effectLst>
        </p:spPr>
      </p:pic>
      <p:sp>
        <p:nvSpPr>
          <p:cNvPr id="6" name="Rettangolo con angoli arrotondati 5">
            <a:extLst>
              <a:ext uri="{FF2B5EF4-FFF2-40B4-BE49-F238E27FC236}">
                <a16:creationId xmlns:a16="http://schemas.microsoft.com/office/drawing/2014/main" id="{8280B158-015A-460E-BE24-2896550921BE}"/>
              </a:ext>
            </a:extLst>
          </p:cNvPr>
          <p:cNvSpPr/>
          <p:nvPr/>
        </p:nvSpPr>
        <p:spPr>
          <a:xfrm>
            <a:off x="1829334" y="1987711"/>
            <a:ext cx="1548000" cy="28800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Picture 8" descr="Risultati immagini per logo csi piemonte">
            <a:extLst>
              <a:ext uri="{FF2B5EF4-FFF2-40B4-BE49-F238E27FC236}">
                <a16:creationId xmlns:a16="http://schemas.microsoft.com/office/drawing/2014/main" id="{BB190206-1117-4293-81F4-90153AC23B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5930" y="464056"/>
            <a:ext cx="1655999" cy="828000"/>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a:extLst>
              <a:ext uri="{FF2B5EF4-FFF2-40B4-BE49-F238E27FC236}">
                <a16:creationId xmlns:a16="http://schemas.microsoft.com/office/drawing/2014/main" id="{B3198300-844C-4682-99D0-046982EAE30B}"/>
              </a:ext>
            </a:extLst>
          </p:cNvPr>
          <p:cNvSpPr txBox="1"/>
          <p:nvPr/>
        </p:nvSpPr>
        <p:spPr>
          <a:xfrm>
            <a:off x="3681533" y="464056"/>
            <a:ext cx="6356547" cy="1384995"/>
          </a:xfrm>
          <a:prstGeom prst="rect">
            <a:avLst/>
          </a:prstGeom>
          <a:noFill/>
        </p:spPr>
        <p:txBody>
          <a:bodyPr wrap="square" rtlCol="0">
            <a:spAutoFit/>
          </a:bodyPr>
          <a:lstStyle/>
          <a:p>
            <a:r>
              <a:rPr lang="it-IT" sz="1400" dirty="0"/>
              <a:t>Compilare allegando i documenti richiesti nella pagina seguendo le indicazioni della info box. Gli allegati si dividono in obbligatori sempre e obbligatori a seconda dei dati inseriti nella Domanda e nelle Dichiarazioni, come descritto nella slide n. 3 del tutorial.</a:t>
            </a:r>
          </a:p>
          <a:p>
            <a:r>
              <a:rPr lang="it-IT" sz="1400" dirty="0"/>
              <a:t>Per aggiungere l’allegato selezionandolo dall’elenco utilizzare il pulsante «</a:t>
            </a:r>
            <a:r>
              <a:rPr lang="it-IT" sz="1400" b="1" cap="small" dirty="0"/>
              <a:t>Aggiungi allegato</a:t>
            </a:r>
            <a:r>
              <a:rPr lang="it-IT" sz="1400" dirty="0"/>
              <a:t>».</a:t>
            </a:r>
          </a:p>
        </p:txBody>
      </p:sp>
      <p:grpSp>
        <p:nvGrpSpPr>
          <p:cNvPr id="14" name="Gruppo 13">
            <a:extLst>
              <a:ext uri="{FF2B5EF4-FFF2-40B4-BE49-F238E27FC236}">
                <a16:creationId xmlns:a16="http://schemas.microsoft.com/office/drawing/2014/main" id="{039AA283-30ED-4EF9-B882-91BEC22B5A94}"/>
              </a:ext>
            </a:extLst>
          </p:cNvPr>
          <p:cNvGrpSpPr/>
          <p:nvPr/>
        </p:nvGrpSpPr>
        <p:grpSpPr>
          <a:xfrm>
            <a:off x="2773680" y="1665514"/>
            <a:ext cx="9252000" cy="5060118"/>
            <a:chOff x="2773680" y="1665514"/>
            <a:chExt cx="9252000" cy="5060118"/>
          </a:xfrm>
        </p:grpSpPr>
        <p:pic>
          <p:nvPicPr>
            <p:cNvPr id="13" name="Immagine 12">
              <a:extLst>
                <a:ext uri="{FF2B5EF4-FFF2-40B4-BE49-F238E27FC236}">
                  <a16:creationId xmlns:a16="http://schemas.microsoft.com/office/drawing/2014/main" id="{7E0314C2-A592-4BFC-B2A1-246EE4734D58}"/>
                </a:ext>
              </a:extLst>
            </p:cNvPr>
            <p:cNvPicPr>
              <a:picLocks noChangeAspect="1"/>
            </p:cNvPicPr>
            <p:nvPr/>
          </p:nvPicPr>
          <p:blipFill>
            <a:blip r:embed="rId4"/>
            <a:stretch>
              <a:fillRect/>
            </a:stretch>
          </p:blipFill>
          <p:spPr>
            <a:xfrm>
              <a:off x="2773680" y="1785154"/>
              <a:ext cx="9252000" cy="4940478"/>
            </a:xfrm>
            <a:prstGeom prst="rect">
              <a:avLst/>
            </a:prstGeom>
            <a:effectLst>
              <a:outerShdw blurRad="63500" sx="102000" sy="102000" algn="ctr" rotWithShape="0">
                <a:prstClr val="black">
                  <a:alpha val="40000"/>
                </a:prstClr>
              </a:outerShdw>
            </a:effectLst>
          </p:spPr>
        </p:pic>
        <p:sp>
          <p:nvSpPr>
            <p:cNvPr id="7" name="Rettangolo 6">
              <a:extLst>
                <a:ext uri="{FF2B5EF4-FFF2-40B4-BE49-F238E27FC236}">
                  <a16:creationId xmlns:a16="http://schemas.microsoft.com/office/drawing/2014/main" id="{2F0C986D-BEB3-4F09-8A54-3D1F4C8297F1}"/>
                </a:ext>
              </a:extLst>
            </p:cNvPr>
            <p:cNvSpPr/>
            <p:nvPr/>
          </p:nvSpPr>
          <p:spPr>
            <a:xfrm>
              <a:off x="4792824" y="2673838"/>
              <a:ext cx="344410" cy="147818"/>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con angoli arrotondati 8">
              <a:extLst>
                <a:ext uri="{FF2B5EF4-FFF2-40B4-BE49-F238E27FC236}">
                  <a16:creationId xmlns:a16="http://schemas.microsoft.com/office/drawing/2014/main" id="{182569ED-BDFC-4509-973E-11FB4B7AD102}"/>
                </a:ext>
              </a:extLst>
            </p:cNvPr>
            <p:cNvSpPr/>
            <p:nvPr/>
          </p:nvSpPr>
          <p:spPr>
            <a:xfrm>
              <a:off x="2943063" y="6033446"/>
              <a:ext cx="828000" cy="32766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1" name="Connettore 2 10">
              <a:extLst>
                <a:ext uri="{FF2B5EF4-FFF2-40B4-BE49-F238E27FC236}">
                  <a16:creationId xmlns:a16="http://schemas.microsoft.com/office/drawing/2014/main" id="{2AA29A67-50FB-438C-A5B0-805B91D93F86}"/>
                </a:ext>
              </a:extLst>
            </p:cNvPr>
            <p:cNvCxnSpPr>
              <a:cxnSpLocks/>
            </p:cNvCxnSpPr>
            <p:nvPr/>
          </p:nvCxnSpPr>
          <p:spPr>
            <a:xfrm flipH="1">
              <a:off x="4626429" y="1665514"/>
              <a:ext cx="2155372" cy="2318657"/>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Segnaposto numero diapositiva 19">
            <a:extLst>
              <a:ext uri="{FF2B5EF4-FFF2-40B4-BE49-F238E27FC236}">
                <a16:creationId xmlns:a16="http://schemas.microsoft.com/office/drawing/2014/main" id="{71F05659-D2F8-49DA-B01F-EF6C646FBE04}"/>
              </a:ext>
            </a:extLst>
          </p:cNvPr>
          <p:cNvSpPr>
            <a:spLocks noGrp="1"/>
          </p:cNvSpPr>
          <p:nvPr>
            <p:ph type="sldNum" sz="quarter" idx="12"/>
          </p:nvPr>
        </p:nvSpPr>
        <p:spPr/>
        <p:txBody>
          <a:bodyPr/>
          <a:lstStyle/>
          <a:p>
            <a:fld id="{E9178533-62E8-4B7D-9A7E-A182B9400B1A}" type="slidenum">
              <a:rPr lang="it-IT" smtClean="0"/>
              <a:t>21</a:t>
            </a:fld>
            <a:endParaRPr lang="it-IT"/>
          </a:p>
        </p:txBody>
      </p:sp>
    </p:spTree>
    <p:extLst>
      <p:ext uri="{BB962C8B-B14F-4D97-AF65-F5344CB8AC3E}">
        <p14:creationId xmlns:p14="http://schemas.microsoft.com/office/powerpoint/2010/main" val="3743709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70C1421-B8EB-4608-8532-AE71D0B1370F}"/>
              </a:ext>
            </a:extLst>
          </p:cNvPr>
          <p:cNvPicPr>
            <a:picLocks noChangeAspect="1"/>
          </p:cNvPicPr>
          <p:nvPr/>
        </p:nvPicPr>
        <p:blipFill>
          <a:blip r:embed="rId2"/>
          <a:stretch>
            <a:fillRect/>
          </a:stretch>
        </p:blipFill>
        <p:spPr>
          <a:xfrm>
            <a:off x="4219189" y="1699738"/>
            <a:ext cx="7740000" cy="5009231"/>
          </a:xfrm>
          <a:prstGeom prst="rect">
            <a:avLst/>
          </a:prstGeom>
          <a:effectLst>
            <a:outerShdw blurRad="63500" sx="102000" sy="102000" algn="ctr" rotWithShape="0">
              <a:prstClr val="black">
                <a:alpha val="40000"/>
              </a:prstClr>
            </a:outerShdw>
          </a:effectLst>
        </p:spPr>
      </p:pic>
      <p:pic>
        <p:nvPicPr>
          <p:cNvPr id="6" name="Picture 8" descr="Risultati immagini per logo csi piemonte">
            <a:extLst>
              <a:ext uri="{FF2B5EF4-FFF2-40B4-BE49-F238E27FC236}">
                <a16:creationId xmlns:a16="http://schemas.microsoft.com/office/drawing/2014/main" id="{7AF97646-90FC-4D76-AF18-ABAF8C7F52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5930" y="464056"/>
            <a:ext cx="1655999" cy="82800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151451D6-D3C3-427A-8AAF-773651051F13}"/>
              </a:ext>
            </a:extLst>
          </p:cNvPr>
          <p:cNvSpPr txBox="1"/>
          <p:nvPr/>
        </p:nvSpPr>
        <p:spPr>
          <a:xfrm>
            <a:off x="3713284" y="534102"/>
            <a:ext cx="4765431" cy="830997"/>
          </a:xfrm>
          <a:prstGeom prst="rect">
            <a:avLst/>
          </a:prstGeom>
          <a:noFill/>
        </p:spPr>
        <p:txBody>
          <a:bodyPr wrap="square" rtlCol="0">
            <a:spAutoFit/>
          </a:bodyPr>
          <a:lstStyle/>
          <a:p>
            <a:pPr algn="ctr"/>
            <a:r>
              <a:rPr lang="it-IT" sz="2400" dirty="0">
                <a:solidFill>
                  <a:srgbClr val="0070C0"/>
                </a:solidFill>
              </a:rPr>
              <a:t>Verifica della compilazione della Domanda</a:t>
            </a:r>
          </a:p>
        </p:txBody>
      </p:sp>
      <p:sp>
        <p:nvSpPr>
          <p:cNvPr id="9" name="CasellaDiTesto 8">
            <a:extLst>
              <a:ext uri="{FF2B5EF4-FFF2-40B4-BE49-F238E27FC236}">
                <a16:creationId xmlns:a16="http://schemas.microsoft.com/office/drawing/2014/main" id="{680C3A1A-86C8-4DAD-B5B9-E8C20FF129C5}"/>
              </a:ext>
            </a:extLst>
          </p:cNvPr>
          <p:cNvSpPr txBox="1"/>
          <p:nvPr/>
        </p:nvSpPr>
        <p:spPr>
          <a:xfrm>
            <a:off x="435430" y="1704782"/>
            <a:ext cx="3418114" cy="2554545"/>
          </a:xfrm>
          <a:prstGeom prst="rect">
            <a:avLst/>
          </a:prstGeom>
          <a:noFill/>
        </p:spPr>
        <p:txBody>
          <a:bodyPr wrap="square" rtlCol="0">
            <a:spAutoFit/>
          </a:bodyPr>
          <a:lstStyle/>
          <a:p>
            <a:r>
              <a:rPr lang="it-IT" sz="1600" dirty="0"/>
              <a:t>Nella sezione Indice è possibile effettuare anche la verifica dei dati inseriti durante la compilazione utilizzando il pulsante dedicato «</a:t>
            </a:r>
            <a:r>
              <a:rPr lang="it-IT" sz="1600" b="1" cap="small" dirty="0"/>
              <a:t>Verifica</a:t>
            </a:r>
            <a:r>
              <a:rPr lang="it-IT" sz="1600" dirty="0"/>
              <a:t>».</a:t>
            </a:r>
          </a:p>
          <a:p>
            <a:r>
              <a:rPr lang="it-IT" sz="1600" dirty="0"/>
              <a:t>La procedura segnalerà gli eventuali errori bloccanti e non bloccanti descrivendoli: è possibile visualizzarli utilizzando il pulsante «</a:t>
            </a:r>
            <a:r>
              <a:rPr lang="it-IT" sz="1600" b="1" cap="small" dirty="0"/>
              <a:t>Mostra segnalazioni</a:t>
            </a:r>
            <a:r>
              <a:rPr lang="it-IT" sz="1600" dirty="0"/>
              <a:t>».</a:t>
            </a:r>
          </a:p>
        </p:txBody>
      </p:sp>
      <p:cxnSp>
        <p:nvCxnSpPr>
          <p:cNvPr id="15" name="Connettore 2 14">
            <a:extLst>
              <a:ext uri="{FF2B5EF4-FFF2-40B4-BE49-F238E27FC236}">
                <a16:creationId xmlns:a16="http://schemas.microsoft.com/office/drawing/2014/main" id="{B1B4BC89-5A70-4C5C-8649-F62E2BC329B4}"/>
              </a:ext>
            </a:extLst>
          </p:cNvPr>
          <p:cNvCxnSpPr>
            <a:cxnSpLocks/>
          </p:cNvCxnSpPr>
          <p:nvPr/>
        </p:nvCxnSpPr>
        <p:spPr>
          <a:xfrm>
            <a:off x="2503714" y="4082143"/>
            <a:ext cx="1937657" cy="177184"/>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 name="Segnaposto numero diapositiva 4">
            <a:extLst>
              <a:ext uri="{FF2B5EF4-FFF2-40B4-BE49-F238E27FC236}">
                <a16:creationId xmlns:a16="http://schemas.microsoft.com/office/drawing/2014/main" id="{EFDA395C-5B7D-42A5-BAFA-2BE3D4544A40}"/>
              </a:ext>
            </a:extLst>
          </p:cNvPr>
          <p:cNvSpPr>
            <a:spLocks noGrp="1"/>
          </p:cNvSpPr>
          <p:nvPr>
            <p:ph type="sldNum" sz="quarter" idx="12"/>
          </p:nvPr>
        </p:nvSpPr>
        <p:spPr/>
        <p:txBody>
          <a:bodyPr/>
          <a:lstStyle/>
          <a:p>
            <a:fld id="{E9178533-62E8-4B7D-9A7E-A182B9400B1A}" type="slidenum">
              <a:rPr lang="it-IT" smtClean="0"/>
              <a:t>22</a:t>
            </a:fld>
            <a:endParaRPr lang="it-IT" dirty="0"/>
          </a:p>
        </p:txBody>
      </p:sp>
      <p:sp>
        <p:nvSpPr>
          <p:cNvPr id="14" name="Rettangolo con angoli arrotondati 13">
            <a:extLst>
              <a:ext uri="{FF2B5EF4-FFF2-40B4-BE49-F238E27FC236}">
                <a16:creationId xmlns:a16="http://schemas.microsoft.com/office/drawing/2014/main" id="{384F2C77-2422-4527-A38E-6C8663063CC3}"/>
              </a:ext>
            </a:extLst>
          </p:cNvPr>
          <p:cNvSpPr/>
          <p:nvPr/>
        </p:nvSpPr>
        <p:spPr>
          <a:xfrm>
            <a:off x="4597691" y="6265682"/>
            <a:ext cx="720000" cy="28800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CC01C0C6-F5BF-49B7-8D67-E0878F96B21E}"/>
              </a:ext>
            </a:extLst>
          </p:cNvPr>
          <p:cNvSpPr/>
          <p:nvPr/>
        </p:nvSpPr>
        <p:spPr>
          <a:xfrm>
            <a:off x="5344573" y="2801599"/>
            <a:ext cx="311912" cy="113792"/>
          </a:xfrm>
          <a:prstGeom prst="rect">
            <a:avLst/>
          </a:prstGeom>
          <a:solidFill>
            <a:srgbClr val="0B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13887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Risultati immagini per logo csi piemonte">
            <a:extLst>
              <a:ext uri="{FF2B5EF4-FFF2-40B4-BE49-F238E27FC236}">
                <a16:creationId xmlns:a16="http://schemas.microsoft.com/office/drawing/2014/main" id="{D3D81ED5-8721-4E18-B8C8-038938F6B84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5930" y="464056"/>
            <a:ext cx="1655999" cy="82800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27EB25C5-EF10-4CDE-9E09-9419D31DDBB2}"/>
              </a:ext>
            </a:extLst>
          </p:cNvPr>
          <p:cNvSpPr txBox="1"/>
          <p:nvPr/>
        </p:nvSpPr>
        <p:spPr>
          <a:xfrm>
            <a:off x="3713284" y="534102"/>
            <a:ext cx="4765431" cy="830997"/>
          </a:xfrm>
          <a:prstGeom prst="rect">
            <a:avLst/>
          </a:prstGeom>
          <a:noFill/>
        </p:spPr>
        <p:txBody>
          <a:bodyPr wrap="square" rtlCol="0">
            <a:spAutoFit/>
          </a:bodyPr>
          <a:lstStyle/>
          <a:p>
            <a:pPr algn="ctr"/>
            <a:r>
              <a:rPr lang="it-IT" sz="2400" dirty="0">
                <a:solidFill>
                  <a:srgbClr val="0070C0"/>
                </a:solidFill>
              </a:rPr>
              <a:t>Verifica della compilazione della Domanda</a:t>
            </a:r>
          </a:p>
        </p:txBody>
      </p:sp>
      <p:grpSp>
        <p:nvGrpSpPr>
          <p:cNvPr id="3" name="Gruppo 2">
            <a:extLst>
              <a:ext uri="{FF2B5EF4-FFF2-40B4-BE49-F238E27FC236}">
                <a16:creationId xmlns:a16="http://schemas.microsoft.com/office/drawing/2014/main" id="{D2B8E34C-A38B-4318-8E4F-BE712D21B266}"/>
              </a:ext>
            </a:extLst>
          </p:cNvPr>
          <p:cNvGrpSpPr/>
          <p:nvPr/>
        </p:nvGrpSpPr>
        <p:grpSpPr>
          <a:xfrm>
            <a:off x="227787" y="1474936"/>
            <a:ext cx="11736426" cy="5242262"/>
            <a:chOff x="227787" y="1474936"/>
            <a:chExt cx="11736426" cy="5242262"/>
          </a:xfrm>
        </p:grpSpPr>
        <p:pic>
          <p:nvPicPr>
            <p:cNvPr id="11" name="Immagine 10">
              <a:extLst>
                <a:ext uri="{FF2B5EF4-FFF2-40B4-BE49-F238E27FC236}">
                  <a16:creationId xmlns:a16="http://schemas.microsoft.com/office/drawing/2014/main" id="{363F4A0A-F006-4843-889A-BED62AFE36E8}"/>
                </a:ext>
              </a:extLst>
            </p:cNvPr>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Lst>
            </a:blip>
            <a:stretch>
              <a:fillRect/>
            </a:stretch>
          </p:blipFill>
          <p:spPr>
            <a:xfrm>
              <a:off x="227787" y="1474936"/>
              <a:ext cx="7740000" cy="5009231"/>
            </a:xfrm>
            <a:prstGeom prst="rect">
              <a:avLst/>
            </a:prstGeom>
            <a:blipFill>
              <a:blip r:embed="rId5"/>
              <a:tile tx="0" ty="0" sx="100000" sy="100000" flip="none" algn="tl"/>
            </a:blipFill>
            <a:effectLst>
              <a:outerShdw blurRad="63500" sx="102000" sy="102000" algn="ctr" rotWithShape="0">
                <a:prstClr val="black">
                  <a:alpha val="40000"/>
                </a:prstClr>
              </a:outerShdw>
            </a:effectLst>
          </p:spPr>
        </p:pic>
        <p:pic>
          <p:nvPicPr>
            <p:cNvPr id="2" name="Immagine 1">
              <a:extLst>
                <a:ext uri="{FF2B5EF4-FFF2-40B4-BE49-F238E27FC236}">
                  <a16:creationId xmlns:a16="http://schemas.microsoft.com/office/drawing/2014/main" id="{B5D24AC3-119D-451F-833A-8E57363A2F44}"/>
                </a:ext>
              </a:extLst>
            </p:cNvPr>
            <p:cNvPicPr>
              <a:picLocks noChangeAspect="1"/>
            </p:cNvPicPr>
            <p:nvPr/>
          </p:nvPicPr>
          <p:blipFill>
            <a:blip r:embed="rId6"/>
            <a:stretch>
              <a:fillRect/>
            </a:stretch>
          </p:blipFill>
          <p:spPr>
            <a:xfrm>
              <a:off x="2964213" y="4160073"/>
              <a:ext cx="9000000" cy="2557125"/>
            </a:xfrm>
            <a:prstGeom prst="rect">
              <a:avLst/>
            </a:prstGeom>
            <a:effectLst>
              <a:outerShdw blurRad="63500" sx="102000" sy="102000" algn="ctr" rotWithShape="0">
                <a:prstClr val="black">
                  <a:alpha val="40000"/>
                </a:prstClr>
              </a:outerShdw>
            </a:effectLst>
          </p:spPr>
        </p:pic>
        <p:cxnSp>
          <p:nvCxnSpPr>
            <p:cNvPr id="10" name="Connettore 2 9">
              <a:extLst>
                <a:ext uri="{FF2B5EF4-FFF2-40B4-BE49-F238E27FC236}">
                  <a16:creationId xmlns:a16="http://schemas.microsoft.com/office/drawing/2014/main" id="{61E2392C-50CD-4C1F-9385-B4ACB51ADC19}"/>
                </a:ext>
              </a:extLst>
            </p:cNvPr>
            <p:cNvCxnSpPr>
              <a:cxnSpLocks/>
            </p:cNvCxnSpPr>
            <p:nvPr/>
          </p:nvCxnSpPr>
          <p:spPr>
            <a:xfrm>
              <a:off x="1110343" y="4038602"/>
              <a:ext cx="1948543" cy="631369"/>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 name="Rettangolo 11">
              <a:extLst>
                <a:ext uri="{FF2B5EF4-FFF2-40B4-BE49-F238E27FC236}">
                  <a16:creationId xmlns:a16="http://schemas.microsoft.com/office/drawing/2014/main" id="{C29C75D5-167C-423D-A1CC-CA7B77ED6636}"/>
                </a:ext>
              </a:extLst>
            </p:cNvPr>
            <p:cNvSpPr/>
            <p:nvPr/>
          </p:nvSpPr>
          <p:spPr>
            <a:xfrm>
              <a:off x="1356773" y="2575921"/>
              <a:ext cx="311912" cy="11379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 name="Segnaposto numero diapositiva 4">
            <a:extLst>
              <a:ext uri="{FF2B5EF4-FFF2-40B4-BE49-F238E27FC236}">
                <a16:creationId xmlns:a16="http://schemas.microsoft.com/office/drawing/2014/main" id="{A17B62B0-883B-4A33-9B35-91734EF172D5}"/>
              </a:ext>
            </a:extLst>
          </p:cNvPr>
          <p:cNvSpPr>
            <a:spLocks noGrp="1"/>
          </p:cNvSpPr>
          <p:nvPr>
            <p:ph type="sldNum" sz="quarter" idx="12"/>
          </p:nvPr>
        </p:nvSpPr>
        <p:spPr/>
        <p:txBody>
          <a:bodyPr/>
          <a:lstStyle/>
          <a:p>
            <a:fld id="{E9178533-62E8-4B7D-9A7E-A182B9400B1A}" type="slidenum">
              <a:rPr lang="it-IT" smtClean="0"/>
              <a:t>23</a:t>
            </a:fld>
            <a:endParaRPr lang="it-IT" dirty="0"/>
          </a:p>
        </p:txBody>
      </p:sp>
    </p:spTree>
    <p:extLst>
      <p:ext uri="{BB962C8B-B14F-4D97-AF65-F5344CB8AC3E}">
        <p14:creationId xmlns:p14="http://schemas.microsoft.com/office/powerpoint/2010/main" val="1678852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E8900BA-DC8B-4EFF-BF21-3240A74DA30F}"/>
              </a:ext>
            </a:extLst>
          </p:cNvPr>
          <p:cNvPicPr>
            <a:picLocks noChangeAspect="1"/>
          </p:cNvPicPr>
          <p:nvPr/>
        </p:nvPicPr>
        <p:blipFill>
          <a:blip r:embed="rId2"/>
          <a:stretch>
            <a:fillRect/>
          </a:stretch>
        </p:blipFill>
        <p:spPr>
          <a:xfrm>
            <a:off x="3949043" y="1755935"/>
            <a:ext cx="8100000" cy="4950000"/>
          </a:xfrm>
          <a:prstGeom prst="rect">
            <a:avLst/>
          </a:prstGeom>
          <a:effectLst>
            <a:outerShdw blurRad="63500" sx="102000" sy="102000" algn="ctr" rotWithShape="0">
              <a:prstClr val="black">
                <a:alpha val="40000"/>
              </a:prstClr>
            </a:outerShdw>
          </a:effectLst>
        </p:spPr>
      </p:pic>
      <p:pic>
        <p:nvPicPr>
          <p:cNvPr id="6" name="Picture 8" descr="Risultati immagini per logo csi piemonte">
            <a:extLst>
              <a:ext uri="{FF2B5EF4-FFF2-40B4-BE49-F238E27FC236}">
                <a16:creationId xmlns:a16="http://schemas.microsoft.com/office/drawing/2014/main" id="{58712F0C-FC9D-43BA-B032-DB0C5ADBA5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5930" y="464056"/>
            <a:ext cx="1655999" cy="828000"/>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B8409ACA-6C78-4FB3-8186-7422BBEB26A4}"/>
              </a:ext>
            </a:extLst>
          </p:cNvPr>
          <p:cNvSpPr txBox="1"/>
          <p:nvPr/>
        </p:nvSpPr>
        <p:spPr>
          <a:xfrm>
            <a:off x="3713284" y="534102"/>
            <a:ext cx="4765431" cy="461665"/>
          </a:xfrm>
          <a:prstGeom prst="rect">
            <a:avLst/>
          </a:prstGeom>
          <a:noFill/>
        </p:spPr>
        <p:txBody>
          <a:bodyPr wrap="square" rtlCol="0">
            <a:spAutoFit/>
          </a:bodyPr>
          <a:lstStyle/>
          <a:p>
            <a:pPr algn="ctr"/>
            <a:r>
              <a:rPr lang="it-IT" sz="2400" dirty="0">
                <a:solidFill>
                  <a:srgbClr val="0070C0"/>
                </a:solidFill>
              </a:rPr>
              <a:t>Invio della Domanda</a:t>
            </a:r>
          </a:p>
        </p:txBody>
      </p:sp>
      <p:sp>
        <p:nvSpPr>
          <p:cNvPr id="9" name="CasellaDiTesto 8">
            <a:extLst>
              <a:ext uri="{FF2B5EF4-FFF2-40B4-BE49-F238E27FC236}">
                <a16:creationId xmlns:a16="http://schemas.microsoft.com/office/drawing/2014/main" id="{9FD023A1-36D7-4860-88F9-C8CE7EA3BFA7}"/>
              </a:ext>
            </a:extLst>
          </p:cNvPr>
          <p:cNvSpPr txBox="1"/>
          <p:nvPr/>
        </p:nvSpPr>
        <p:spPr>
          <a:xfrm>
            <a:off x="435430" y="1704782"/>
            <a:ext cx="3418114" cy="3293209"/>
          </a:xfrm>
          <a:prstGeom prst="rect">
            <a:avLst/>
          </a:prstGeom>
          <a:noFill/>
        </p:spPr>
        <p:txBody>
          <a:bodyPr wrap="square" rtlCol="0">
            <a:spAutoFit/>
          </a:bodyPr>
          <a:lstStyle/>
          <a:p>
            <a:r>
              <a:rPr lang="it-IT" sz="1600" dirty="0"/>
              <a:t>Nella sezione Indice è possibile effettuare anche la verifica dei dati inseriti durante la compilazione utilizzando il pulsante dedicato «</a:t>
            </a:r>
            <a:r>
              <a:rPr lang="it-IT" sz="1600" b="1" cap="small" dirty="0"/>
              <a:t>Verifica</a:t>
            </a:r>
            <a:r>
              <a:rPr lang="it-IT" sz="1600" dirty="0"/>
              <a:t>».</a:t>
            </a:r>
          </a:p>
          <a:p>
            <a:r>
              <a:rPr lang="it-IT" sz="1600" dirty="0"/>
              <a:t>Solo se la verifica ha dato esito positivo il pulsante «</a:t>
            </a:r>
            <a:r>
              <a:rPr lang="it-IT" sz="1600" b="1" cap="small" dirty="0"/>
              <a:t>Invia</a:t>
            </a:r>
            <a:r>
              <a:rPr lang="it-IT" sz="1600" dirty="0"/>
              <a:t>» risulterà abilitato e si potrà procedere con l’invio della Domanda.</a:t>
            </a:r>
          </a:p>
          <a:p>
            <a:r>
              <a:rPr lang="it-IT" sz="1600" dirty="0"/>
              <a:t>Una volta inviata, la Domanda non potrà più essere modificata e la si potrà vedere nella Home con il nuovo stato «Inviata».</a:t>
            </a:r>
          </a:p>
        </p:txBody>
      </p:sp>
      <p:sp>
        <p:nvSpPr>
          <p:cNvPr id="12" name="Rettangolo con angoli arrotondati 11">
            <a:extLst>
              <a:ext uri="{FF2B5EF4-FFF2-40B4-BE49-F238E27FC236}">
                <a16:creationId xmlns:a16="http://schemas.microsoft.com/office/drawing/2014/main" id="{E0457B00-FCBA-468E-A895-B61439153711}"/>
              </a:ext>
            </a:extLst>
          </p:cNvPr>
          <p:cNvSpPr/>
          <p:nvPr/>
        </p:nvSpPr>
        <p:spPr>
          <a:xfrm>
            <a:off x="4895721" y="1679743"/>
            <a:ext cx="1296000" cy="28800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a:extLst>
              <a:ext uri="{FF2B5EF4-FFF2-40B4-BE49-F238E27FC236}">
                <a16:creationId xmlns:a16="http://schemas.microsoft.com/office/drawing/2014/main" id="{2D1B668C-8D53-421D-95A8-861B14A184CD}"/>
              </a:ext>
            </a:extLst>
          </p:cNvPr>
          <p:cNvSpPr>
            <a:spLocks noGrp="1"/>
          </p:cNvSpPr>
          <p:nvPr>
            <p:ph type="sldNum" sz="quarter" idx="12"/>
          </p:nvPr>
        </p:nvSpPr>
        <p:spPr/>
        <p:txBody>
          <a:bodyPr/>
          <a:lstStyle/>
          <a:p>
            <a:fld id="{E9178533-62E8-4B7D-9A7E-A182B9400B1A}" type="slidenum">
              <a:rPr lang="it-IT" smtClean="0"/>
              <a:t>24</a:t>
            </a:fld>
            <a:endParaRPr lang="it-IT"/>
          </a:p>
        </p:txBody>
      </p:sp>
      <p:sp>
        <p:nvSpPr>
          <p:cNvPr id="10" name="Rettangolo con angoli arrotondati 9">
            <a:extLst>
              <a:ext uri="{FF2B5EF4-FFF2-40B4-BE49-F238E27FC236}">
                <a16:creationId xmlns:a16="http://schemas.microsoft.com/office/drawing/2014/main" id="{CF1B8931-5E33-4B95-A04B-24C3C28B778C}"/>
              </a:ext>
            </a:extLst>
          </p:cNvPr>
          <p:cNvSpPr/>
          <p:nvPr/>
        </p:nvSpPr>
        <p:spPr>
          <a:xfrm>
            <a:off x="4456177" y="6265682"/>
            <a:ext cx="792000" cy="28800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3B98F8E7-42E4-44F4-8031-A2CAC76890FC}"/>
              </a:ext>
            </a:extLst>
          </p:cNvPr>
          <p:cNvSpPr/>
          <p:nvPr/>
        </p:nvSpPr>
        <p:spPr>
          <a:xfrm>
            <a:off x="5131213" y="2905231"/>
            <a:ext cx="311912" cy="113792"/>
          </a:xfrm>
          <a:prstGeom prst="rect">
            <a:avLst/>
          </a:prstGeom>
          <a:solidFill>
            <a:srgbClr val="0B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0413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B9EA41DF-62E3-4043-AC5C-559778C57E68}"/>
              </a:ext>
            </a:extLst>
          </p:cNvPr>
          <p:cNvSpPr txBox="1"/>
          <p:nvPr/>
        </p:nvSpPr>
        <p:spPr>
          <a:xfrm>
            <a:off x="435430" y="1704782"/>
            <a:ext cx="3277854" cy="2062103"/>
          </a:xfrm>
          <a:prstGeom prst="rect">
            <a:avLst/>
          </a:prstGeom>
          <a:noFill/>
        </p:spPr>
        <p:txBody>
          <a:bodyPr wrap="square" rtlCol="0">
            <a:spAutoFit/>
          </a:bodyPr>
          <a:lstStyle/>
          <a:p>
            <a:r>
              <a:rPr lang="it-IT" sz="1600" dirty="0"/>
              <a:t>Nella Home è possibile visualizzare tutte le Domande create; la Domanda inviata è distinguibile dalle altre grazie al relativo stato «Inviata».</a:t>
            </a:r>
          </a:p>
          <a:p>
            <a:endParaRPr lang="it-IT" sz="1600" dirty="0"/>
          </a:p>
          <a:p>
            <a:r>
              <a:rPr lang="it-IT" sz="1600" dirty="0"/>
              <a:t>E’ possibile stampare la Domanda in formato pdf con il pulsante con l’icona di una stampante       .</a:t>
            </a:r>
          </a:p>
        </p:txBody>
      </p:sp>
      <p:pic>
        <p:nvPicPr>
          <p:cNvPr id="6" name="Picture 8" descr="Risultati immagini per logo csi piemonte">
            <a:extLst>
              <a:ext uri="{FF2B5EF4-FFF2-40B4-BE49-F238E27FC236}">
                <a16:creationId xmlns:a16="http://schemas.microsoft.com/office/drawing/2014/main" id="{58712F0C-FC9D-43BA-B032-DB0C5ADBA5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5930" y="464056"/>
            <a:ext cx="1655999" cy="828000"/>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B8409ACA-6C78-4FB3-8186-7422BBEB26A4}"/>
              </a:ext>
            </a:extLst>
          </p:cNvPr>
          <p:cNvSpPr txBox="1"/>
          <p:nvPr/>
        </p:nvSpPr>
        <p:spPr>
          <a:xfrm>
            <a:off x="3713284" y="534102"/>
            <a:ext cx="4765431" cy="461665"/>
          </a:xfrm>
          <a:prstGeom prst="rect">
            <a:avLst/>
          </a:prstGeom>
          <a:noFill/>
        </p:spPr>
        <p:txBody>
          <a:bodyPr wrap="square" rtlCol="0">
            <a:spAutoFit/>
          </a:bodyPr>
          <a:lstStyle/>
          <a:p>
            <a:pPr algn="ctr"/>
            <a:r>
              <a:rPr lang="it-IT" sz="2400" dirty="0">
                <a:solidFill>
                  <a:srgbClr val="0070C0"/>
                </a:solidFill>
              </a:rPr>
              <a:t>Invio della Domanda</a:t>
            </a:r>
          </a:p>
        </p:txBody>
      </p:sp>
      <p:sp>
        <p:nvSpPr>
          <p:cNvPr id="5" name="Segnaposto numero diapositiva 4">
            <a:extLst>
              <a:ext uri="{FF2B5EF4-FFF2-40B4-BE49-F238E27FC236}">
                <a16:creationId xmlns:a16="http://schemas.microsoft.com/office/drawing/2014/main" id="{2D1B668C-8D53-421D-95A8-861B14A184CD}"/>
              </a:ext>
            </a:extLst>
          </p:cNvPr>
          <p:cNvSpPr>
            <a:spLocks noGrp="1"/>
          </p:cNvSpPr>
          <p:nvPr>
            <p:ph type="sldNum" sz="quarter" idx="12"/>
          </p:nvPr>
        </p:nvSpPr>
        <p:spPr/>
        <p:txBody>
          <a:bodyPr/>
          <a:lstStyle/>
          <a:p>
            <a:fld id="{E9178533-62E8-4B7D-9A7E-A182B9400B1A}" type="slidenum">
              <a:rPr lang="it-IT" smtClean="0"/>
              <a:t>25</a:t>
            </a:fld>
            <a:endParaRPr lang="it-IT"/>
          </a:p>
        </p:txBody>
      </p:sp>
      <p:pic>
        <p:nvPicPr>
          <p:cNvPr id="4" name="Immagine 3">
            <a:extLst>
              <a:ext uri="{FF2B5EF4-FFF2-40B4-BE49-F238E27FC236}">
                <a16:creationId xmlns:a16="http://schemas.microsoft.com/office/drawing/2014/main" id="{EF4C7A9B-1591-45E6-B4A3-C3C77832CED9}"/>
              </a:ext>
            </a:extLst>
          </p:cNvPr>
          <p:cNvPicPr>
            <a:picLocks noChangeAspect="1"/>
          </p:cNvPicPr>
          <p:nvPr/>
        </p:nvPicPr>
        <p:blipFill>
          <a:blip r:embed="rId3"/>
          <a:stretch>
            <a:fillRect/>
          </a:stretch>
        </p:blipFill>
        <p:spPr>
          <a:xfrm>
            <a:off x="2581716" y="3462962"/>
            <a:ext cx="272000" cy="216000"/>
          </a:xfrm>
          <a:prstGeom prst="rect">
            <a:avLst/>
          </a:prstGeom>
        </p:spPr>
      </p:pic>
      <p:grpSp>
        <p:nvGrpSpPr>
          <p:cNvPr id="2" name="Gruppo 1">
            <a:extLst>
              <a:ext uri="{FF2B5EF4-FFF2-40B4-BE49-F238E27FC236}">
                <a16:creationId xmlns:a16="http://schemas.microsoft.com/office/drawing/2014/main" id="{AE94439F-FA69-45E0-918F-C912373714AC}"/>
              </a:ext>
            </a:extLst>
          </p:cNvPr>
          <p:cNvGrpSpPr/>
          <p:nvPr/>
        </p:nvGrpSpPr>
        <p:grpSpPr>
          <a:xfrm>
            <a:off x="3850691" y="1538228"/>
            <a:ext cx="8200827" cy="3493545"/>
            <a:chOff x="3850691" y="1538228"/>
            <a:chExt cx="8200827" cy="3493545"/>
          </a:xfrm>
        </p:grpSpPr>
        <p:grpSp>
          <p:nvGrpSpPr>
            <p:cNvPr id="23" name="Gruppo 22">
              <a:extLst>
                <a:ext uri="{FF2B5EF4-FFF2-40B4-BE49-F238E27FC236}">
                  <a16:creationId xmlns:a16="http://schemas.microsoft.com/office/drawing/2014/main" id="{B5F3316C-9C1D-4E2F-B5A2-31D486BAB164}"/>
                </a:ext>
              </a:extLst>
            </p:cNvPr>
            <p:cNvGrpSpPr/>
            <p:nvPr/>
          </p:nvGrpSpPr>
          <p:grpSpPr>
            <a:xfrm>
              <a:off x="3951518" y="1634374"/>
              <a:ext cx="8100000" cy="3397399"/>
              <a:chOff x="3951518" y="1634374"/>
              <a:chExt cx="8100000" cy="3397399"/>
            </a:xfrm>
          </p:grpSpPr>
          <p:pic>
            <p:nvPicPr>
              <p:cNvPr id="24" name="Immagine 23">
                <a:extLst>
                  <a:ext uri="{FF2B5EF4-FFF2-40B4-BE49-F238E27FC236}">
                    <a16:creationId xmlns:a16="http://schemas.microsoft.com/office/drawing/2014/main" id="{B7EA1B2D-66C4-4E8E-B389-9C82DFE12A3F}"/>
                  </a:ext>
                </a:extLst>
              </p:cNvPr>
              <p:cNvPicPr>
                <a:picLocks noChangeAspect="1"/>
              </p:cNvPicPr>
              <p:nvPr/>
            </p:nvPicPr>
            <p:blipFill rotWithShape="1">
              <a:blip r:embed="rId4"/>
              <a:srcRect b="33216"/>
              <a:stretch/>
            </p:blipFill>
            <p:spPr>
              <a:xfrm>
                <a:off x="3951518" y="1634374"/>
                <a:ext cx="8100000" cy="3397399"/>
              </a:xfrm>
              <a:prstGeom prst="rect">
                <a:avLst/>
              </a:prstGeom>
              <a:effectLst>
                <a:outerShdw blurRad="63500" sx="102000" sy="102000" algn="ctr" rotWithShape="0">
                  <a:prstClr val="black">
                    <a:alpha val="40000"/>
                  </a:prstClr>
                </a:outerShdw>
              </a:effectLst>
            </p:spPr>
          </p:pic>
          <p:sp>
            <p:nvSpPr>
              <p:cNvPr id="25" name="Rettangolo 24">
                <a:extLst>
                  <a:ext uri="{FF2B5EF4-FFF2-40B4-BE49-F238E27FC236}">
                    <a16:creationId xmlns:a16="http://schemas.microsoft.com/office/drawing/2014/main" id="{AA3C4FE3-6845-40D1-96C5-382D2612B33B}"/>
                  </a:ext>
                </a:extLst>
              </p:cNvPr>
              <p:cNvSpPr/>
              <p:nvPr/>
            </p:nvSpPr>
            <p:spPr>
              <a:xfrm>
                <a:off x="4749800" y="4679950"/>
                <a:ext cx="360000" cy="107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6" name="Rettangolo 25">
                <a:extLst>
                  <a:ext uri="{FF2B5EF4-FFF2-40B4-BE49-F238E27FC236}">
                    <a16:creationId xmlns:a16="http://schemas.microsoft.com/office/drawing/2014/main" id="{6537DF06-21C2-47AC-B911-C55D1F65B933}"/>
                  </a:ext>
                </a:extLst>
              </p:cNvPr>
              <p:cNvSpPr/>
              <p:nvPr/>
            </p:nvSpPr>
            <p:spPr>
              <a:xfrm>
                <a:off x="5146691" y="4677099"/>
                <a:ext cx="720000" cy="107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
          <p:nvSpPr>
            <p:cNvPr id="27" name="Rettangolo con angoli arrotondati 26">
              <a:extLst>
                <a:ext uri="{FF2B5EF4-FFF2-40B4-BE49-F238E27FC236}">
                  <a16:creationId xmlns:a16="http://schemas.microsoft.com/office/drawing/2014/main" id="{49EC0475-D26C-4E6D-888D-9F03F396FA46}"/>
                </a:ext>
              </a:extLst>
            </p:cNvPr>
            <p:cNvSpPr/>
            <p:nvPr/>
          </p:nvSpPr>
          <p:spPr>
            <a:xfrm>
              <a:off x="4098341" y="4515074"/>
              <a:ext cx="7812000" cy="43200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con angoli arrotondati 27">
              <a:extLst>
                <a:ext uri="{FF2B5EF4-FFF2-40B4-BE49-F238E27FC236}">
                  <a16:creationId xmlns:a16="http://schemas.microsoft.com/office/drawing/2014/main" id="{9D4AC992-831B-476B-B86E-DBD23D25D3EF}"/>
                </a:ext>
              </a:extLst>
            </p:cNvPr>
            <p:cNvSpPr/>
            <p:nvPr/>
          </p:nvSpPr>
          <p:spPr>
            <a:xfrm>
              <a:off x="3850691" y="1538228"/>
              <a:ext cx="1296000" cy="28800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57685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Risultati immagini per logo csi piemonte">
            <a:extLst>
              <a:ext uri="{FF2B5EF4-FFF2-40B4-BE49-F238E27FC236}">
                <a16:creationId xmlns:a16="http://schemas.microsoft.com/office/drawing/2014/main" id="{62D7884E-567A-4CD7-98DF-34D1CBFFABC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6340" y="388619"/>
            <a:ext cx="1656000" cy="82800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4AA43E38-CFED-42CD-A488-C973497A0491}"/>
              </a:ext>
            </a:extLst>
          </p:cNvPr>
          <p:cNvSpPr txBox="1"/>
          <p:nvPr/>
        </p:nvSpPr>
        <p:spPr>
          <a:xfrm>
            <a:off x="3713284" y="534102"/>
            <a:ext cx="4765431" cy="461665"/>
          </a:xfrm>
          <a:prstGeom prst="rect">
            <a:avLst/>
          </a:prstGeom>
          <a:noFill/>
        </p:spPr>
        <p:txBody>
          <a:bodyPr wrap="square" rtlCol="0">
            <a:spAutoFit/>
          </a:bodyPr>
          <a:lstStyle/>
          <a:p>
            <a:pPr algn="ctr"/>
            <a:r>
              <a:rPr lang="it-IT" sz="2400" dirty="0">
                <a:solidFill>
                  <a:srgbClr val="0070C0"/>
                </a:solidFill>
              </a:rPr>
              <a:t>Documenti necessari</a:t>
            </a:r>
          </a:p>
        </p:txBody>
      </p:sp>
      <p:sp>
        <p:nvSpPr>
          <p:cNvPr id="4" name="CasellaDiTesto 3">
            <a:extLst>
              <a:ext uri="{FF2B5EF4-FFF2-40B4-BE49-F238E27FC236}">
                <a16:creationId xmlns:a16="http://schemas.microsoft.com/office/drawing/2014/main" id="{D0A9ACCE-49F9-4AE5-AA36-A4E04490358A}"/>
              </a:ext>
            </a:extLst>
          </p:cNvPr>
          <p:cNvSpPr txBox="1"/>
          <p:nvPr/>
        </p:nvSpPr>
        <p:spPr>
          <a:xfrm>
            <a:off x="694590" y="1609697"/>
            <a:ext cx="10691447" cy="954107"/>
          </a:xfrm>
          <a:prstGeom prst="rect">
            <a:avLst/>
          </a:prstGeom>
          <a:noFill/>
        </p:spPr>
        <p:txBody>
          <a:bodyPr wrap="square" rtlCol="0">
            <a:spAutoFit/>
          </a:bodyPr>
          <a:lstStyle/>
          <a:p>
            <a:r>
              <a:rPr lang="it-IT" sz="1600" dirty="0"/>
              <a:t>Gli allegati necessari si dividono in due grandi categorie, come descritto in dettaglio nella tabella:</a:t>
            </a:r>
          </a:p>
          <a:p>
            <a:pPr marL="285750" indent="-285750">
              <a:lnSpc>
                <a:spcPct val="150000"/>
              </a:lnSpc>
              <a:buFontTx/>
              <a:buChar char="-"/>
            </a:pPr>
            <a:r>
              <a:rPr lang="it-IT" sz="1600" dirty="0"/>
              <a:t>Obbligatori sempre</a:t>
            </a:r>
          </a:p>
          <a:p>
            <a:pPr marL="285750" indent="-285750">
              <a:buFontTx/>
              <a:buChar char="-"/>
            </a:pPr>
            <a:r>
              <a:rPr lang="it-IT" sz="1600" dirty="0"/>
              <a:t>Obbligatori a seconda dei dati inseriti nella Domanda / nelle Dichiarazioni</a:t>
            </a:r>
          </a:p>
        </p:txBody>
      </p:sp>
      <p:graphicFrame>
        <p:nvGraphicFramePr>
          <p:cNvPr id="5" name="Tabella 4">
            <a:extLst>
              <a:ext uri="{FF2B5EF4-FFF2-40B4-BE49-F238E27FC236}">
                <a16:creationId xmlns:a16="http://schemas.microsoft.com/office/drawing/2014/main" id="{56DD270E-1660-4F4D-BCC1-E33D1E4265F0}"/>
              </a:ext>
            </a:extLst>
          </p:cNvPr>
          <p:cNvGraphicFramePr>
            <a:graphicFrameLocks noGrp="1"/>
          </p:cNvGraphicFramePr>
          <p:nvPr>
            <p:extLst>
              <p:ext uri="{D42A27DB-BD31-4B8C-83A1-F6EECF244321}">
                <p14:modId xmlns:p14="http://schemas.microsoft.com/office/powerpoint/2010/main" val="1989017768"/>
              </p:ext>
            </p:extLst>
          </p:nvPr>
        </p:nvGraphicFramePr>
        <p:xfrm>
          <a:off x="516467" y="2913057"/>
          <a:ext cx="11115874" cy="3493121"/>
        </p:xfrm>
        <a:graphic>
          <a:graphicData uri="http://schemas.openxmlformats.org/drawingml/2006/table">
            <a:tbl>
              <a:tblPr firstRow="1" bandRow="1">
                <a:tableStyleId>{5C22544A-7EE6-4342-B048-85BDC9FD1C3A}</a:tableStyleId>
              </a:tblPr>
              <a:tblGrid>
                <a:gridCol w="2058624">
                  <a:extLst>
                    <a:ext uri="{9D8B030D-6E8A-4147-A177-3AD203B41FA5}">
                      <a16:colId xmlns:a16="http://schemas.microsoft.com/office/drawing/2014/main" val="1422665136"/>
                    </a:ext>
                  </a:extLst>
                </a:gridCol>
                <a:gridCol w="9057250">
                  <a:extLst>
                    <a:ext uri="{9D8B030D-6E8A-4147-A177-3AD203B41FA5}">
                      <a16:colId xmlns:a16="http://schemas.microsoft.com/office/drawing/2014/main" val="2850098276"/>
                    </a:ext>
                  </a:extLst>
                </a:gridCol>
              </a:tblGrid>
              <a:tr h="338251">
                <a:tc>
                  <a:txBody>
                    <a:bodyPr/>
                    <a:lstStyle/>
                    <a:p>
                      <a:endParaRPr lang="it-IT" sz="1000" dirty="0"/>
                    </a:p>
                  </a:txBody>
                  <a:tcPr/>
                </a:tc>
                <a:tc>
                  <a:txBody>
                    <a:bodyPr/>
                    <a:lstStyle/>
                    <a:p>
                      <a:r>
                        <a:rPr lang="it-IT" sz="1000" dirty="0"/>
                        <a:t>Allegati</a:t>
                      </a:r>
                    </a:p>
                  </a:txBody>
                  <a:tcPr/>
                </a:tc>
                <a:extLst>
                  <a:ext uri="{0D108BD9-81ED-4DB2-BD59-A6C34878D82A}">
                    <a16:rowId xmlns:a16="http://schemas.microsoft.com/office/drawing/2014/main" val="1996072205"/>
                  </a:ext>
                </a:extLst>
              </a:tr>
              <a:tr h="257316">
                <a:tc rowSpan="4">
                  <a:txBody>
                    <a:bodyPr/>
                    <a:lstStyle/>
                    <a:p>
                      <a:r>
                        <a:rPr lang="it-IT" sz="1000" dirty="0"/>
                        <a:t>Obbligatori sempre</a:t>
                      </a:r>
                    </a:p>
                  </a:txBody>
                  <a:tcPr/>
                </a:tc>
                <a:tc>
                  <a:txBody>
                    <a:bodyPr/>
                    <a:lstStyle/>
                    <a:p>
                      <a:pPr marL="0" indent="0">
                        <a:buFontTx/>
                        <a:buNone/>
                      </a:pPr>
                      <a:r>
                        <a:rPr lang="it-IT" sz="1000" dirty="0"/>
                        <a:t>Fotocopia della Carta d’Identità e del Codice Fiscale</a:t>
                      </a:r>
                    </a:p>
                  </a:txBody>
                  <a:tcPr/>
                </a:tc>
                <a:extLst>
                  <a:ext uri="{0D108BD9-81ED-4DB2-BD59-A6C34878D82A}">
                    <a16:rowId xmlns:a16="http://schemas.microsoft.com/office/drawing/2014/main" val="4251192519"/>
                  </a:ext>
                </a:extLst>
              </a:tr>
              <a:tr h="231499">
                <a:tc vMerge="1">
                  <a:txBody>
                    <a:bodyPr/>
                    <a:lstStyle/>
                    <a:p>
                      <a:endParaRPr lang="it-IT" sz="1000" dirty="0"/>
                    </a:p>
                  </a:txBody>
                  <a:tcPr/>
                </a:tc>
                <a:tc>
                  <a:txBody>
                    <a:bodyPr/>
                    <a:lstStyle/>
                    <a:p>
                      <a:pPr marL="0" indent="0">
                        <a:buFontTx/>
                        <a:buNone/>
                      </a:pPr>
                      <a:r>
                        <a:rPr lang="it-IT" sz="1000" dirty="0"/>
                        <a:t>Contratto di locazione</a:t>
                      </a:r>
                    </a:p>
                  </a:txBody>
                  <a:tcPr/>
                </a:tc>
                <a:extLst>
                  <a:ext uri="{0D108BD9-81ED-4DB2-BD59-A6C34878D82A}">
                    <a16:rowId xmlns:a16="http://schemas.microsoft.com/office/drawing/2014/main" val="3013355271"/>
                  </a:ext>
                </a:extLst>
              </a:tr>
              <a:tr h="362891">
                <a:tc vMerge="1">
                  <a:txBody>
                    <a:bodyPr/>
                    <a:lstStyle/>
                    <a:p>
                      <a:endParaRPr lang="it-IT" sz="1000" dirty="0"/>
                    </a:p>
                  </a:txBody>
                  <a:tcPr/>
                </a:tc>
                <a:tc>
                  <a:txBody>
                    <a:bodyPr/>
                    <a:lstStyle/>
                    <a:p>
                      <a:pPr marL="0" indent="0">
                        <a:buFontTx/>
                        <a:buNone/>
                      </a:pPr>
                      <a:r>
                        <a:rPr lang="it-IT" sz="1000" dirty="0"/>
                        <a:t>Contratto di lavoro o uno dei documenti per i lavoratori autonomi (Iscrizione alla camera di commercio, Visura azienda, Unico, Bilancino anno precedente, Bilancino trimestrale o semestrale relativo all’anno in corso)</a:t>
                      </a:r>
                    </a:p>
                  </a:txBody>
                  <a:tcPr/>
                </a:tc>
                <a:extLst>
                  <a:ext uri="{0D108BD9-81ED-4DB2-BD59-A6C34878D82A}">
                    <a16:rowId xmlns:a16="http://schemas.microsoft.com/office/drawing/2014/main" val="1286843168"/>
                  </a:ext>
                </a:extLst>
              </a:tr>
              <a:tr h="346623">
                <a:tc vMerge="1">
                  <a:txBody>
                    <a:bodyPr/>
                    <a:lstStyle/>
                    <a:p>
                      <a:endParaRPr lang="it-IT" sz="1000" dirty="0"/>
                    </a:p>
                  </a:txBody>
                  <a:tcPr/>
                </a:tc>
                <a:tc>
                  <a:txBody>
                    <a:bodyPr/>
                    <a:lstStyle/>
                    <a:p>
                      <a:pPr marL="0" indent="0">
                        <a:buFontTx/>
                        <a:buNone/>
                      </a:pPr>
                      <a:r>
                        <a:rPr lang="it-IT" sz="1000" dirty="0"/>
                        <a:t>Capacità reddituale attuale individuale e di tutta la famiglia (almeno 5/6 Buste paga recenti – per singolo contratto di lavoro, CUD, eventuali REI, assegno di maternità, pensione, contratti di tirocinio, cassa integrazione/mobilità, ecc.)</a:t>
                      </a:r>
                    </a:p>
                  </a:txBody>
                  <a:tcPr/>
                </a:tc>
                <a:extLst>
                  <a:ext uri="{0D108BD9-81ED-4DB2-BD59-A6C34878D82A}">
                    <a16:rowId xmlns:a16="http://schemas.microsoft.com/office/drawing/2014/main" val="1031047518"/>
                  </a:ext>
                </a:extLst>
              </a:tr>
              <a:tr h="292815">
                <a:tc rowSpan="6">
                  <a:txBody>
                    <a:bodyPr/>
                    <a:lstStyle/>
                    <a:p>
                      <a:r>
                        <a:rPr lang="it-IT" sz="1000" dirty="0"/>
                        <a:t>Obbligatori a seconda dei dati inseriti nella Domanda / nelle Dichiarazioni</a:t>
                      </a:r>
                    </a:p>
                  </a:txBody>
                  <a:tcPr/>
                </a:tc>
                <a:tc>
                  <a:txBody>
                    <a:bodyPr/>
                    <a:lstStyle/>
                    <a:p>
                      <a:pPr marL="0" indent="0">
                        <a:buFontTx/>
                        <a:buNone/>
                      </a:pPr>
                      <a:r>
                        <a:rPr lang="it-IT" sz="1000" dirty="0"/>
                        <a:t>Delega e Carta d’identità del Delegato</a:t>
                      </a:r>
                    </a:p>
                  </a:txBody>
                  <a:tcPr/>
                </a:tc>
                <a:extLst>
                  <a:ext uri="{0D108BD9-81ED-4DB2-BD59-A6C34878D82A}">
                    <a16:rowId xmlns:a16="http://schemas.microsoft.com/office/drawing/2014/main" val="3515172398"/>
                  </a:ext>
                </a:extLst>
              </a:tr>
              <a:tr h="251005">
                <a:tc vMerge="1">
                  <a:txBody>
                    <a:bodyPr/>
                    <a:lstStyle/>
                    <a:p>
                      <a:endParaRPr lang="it-IT" sz="1000" dirty="0"/>
                    </a:p>
                  </a:txBody>
                  <a:tcPr/>
                </a:tc>
                <a:tc>
                  <a:txBody>
                    <a:bodyPr/>
                    <a:lstStyle/>
                    <a:p>
                      <a:pPr marL="0" indent="0">
                        <a:buFontTx/>
                        <a:buNone/>
                      </a:pPr>
                      <a:r>
                        <a:rPr lang="it-IT" sz="1000" dirty="0"/>
                        <a:t>Titolo di soggiorno valido oppure eventuale ricevuta che attesti il rinnovo in corso</a:t>
                      </a:r>
                    </a:p>
                  </a:txBody>
                  <a:tcPr/>
                </a:tc>
                <a:extLst>
                  <a:ext uri="{0D108BD9-81ED-4DB2-BD59-A6C34878D82A}">
                    <a16:rowId xmlns:a16="http://schemas.microsoft.com/office/drawing/2014/main" val="169236998"/>
                  </a:ext>
                </a:extLst>
              </a:tr>
              <a:tr h="262467">
                <a:tc vMerge="1">
                  <a:txBody>
                    <a:bodyPr/>
                    <a:lstStyle/>
                    <a:p>
                      <a:endParaRPr lang="it-IT" sz="1000" dirty="0"/>
                    </a:p>
                  </a:txBody>
                  <a:tcPr/>
                </a:tc>
                <a:tc>
                  <a:txBody>
                    <a:bodyPr/>
                    <a:lstStyle/>
                    <a:p>
                      <a:pPr marL="0" indent="0">
                        <a:buFontTx/>
                        <a:buNone/>
                      </a:pPr>
                      <a:r>
                        <a:rPr lang="it-IT" sz="1000" dirty="0"/>
                        <a:t>Certificato di invalidità (a partire da una percentuale del 74%)</a:t>
                      </a:r>
                    </a:p>
                  </a:txBody>
                  <a:tcPr/>
                </a:tc>
                <a:extLst>
                  <a:ext uri="{0D108BD9-81ED-4DB2-BD59-A6C34878D82A}">
                    <a16:rowId xmlns:a16="http://schemas.microsoft.com/office/drawing/2014/main" val="1247848491"/>
                  </a:ext>
                </a:extLst>
              </a:tr>
              <a:tr h="262467">
                <a:tc vMerge="1">
                  <a:txBody>
                    <a:bodyPr/>
                    <a:lstStyle/>
                    <a:p>
                      <a:endParaRPr lang="it-IT"/>
                    </a:p>
                  </a:txBody>
                  <a:tcPr/>
                </a:tc>
                <a:tc>
                  <a:txBody>
                    <a:bodyPr/>
                    <a:lstStyle/>
                    <a:p>
                      <a:pPr marL="0" indent="0">
                        <a:buFontTx/>
                        <a:buNone/>
                      </a:pPr>
                      <a:r>
                        <a:rPr lang="it-IT" sz="1000" dirty="0"/>
                        <a:t>Relazione assistente sociale / ASL1</a:t>
                      </a:r>
                    </a:p>
                  </a:txBody>
                  <a:tcPr/>
                </a:tc>
                <a:extLst>
                  <a:ext uri="{0D108BD9-81ED-4DB2-BD59-A6C34878D82A}">
                    <a16:rowId xmlns:a16="http://schemas.microsoft.com/office/drawing/2014/main" val="3097025614"/>
                  </a:ext>
                </a:extLst>
              </a:tr>
              <a:tr h="270933">
                <a:tc vMerge="1">
                  <a:txBody>
                    <a:bodyPr/>
                    <a:lstStyle/>
                    <a:p>
                      <a:endParaRPr lang="it-IT" sz="1000" dirty="0"/>
                    </a:p>
                  </a:txBody>
                  <a:tcPr/>
                </a:tc>
                <a:tc>
                  <a:txBody>
                    <a:bodyPr/>
                    <a:lstStyle/>
                    <a:p>
                      <a:pPr marL="0" indent="0">
                        <a:buFontTx/>
                        <a:buNone/>
                      </a:pPr>
                      <a:r>
                        <a:rPr lang="it-IT" sz="1000" dirty="0"/>
                        <a:t>Intimazione di Sfratto con citazione per Convalida, oltre alle fasi successive, a seconda della situazione, Convalida, Precetto, Monitoria di Sgombero, Verbale dell’Ufficiale giudiziario</a:t>
                      </a:r>
                    </a:p>
                  </a:txBody>
                  <a:tcPr/>
                </a:tc>
                <a:extLst>
                  <a:ext uri="{0D108BD9-81ED-4DB2-BD59-A6C34878D82A}">
                    <a16:rowId xmlns:a16="http://schemas.microsoft.com/office/drawing/2014/main" val="3895753768"/>
                  </a:ext>
                </a:extLst>
              </a:tr>
              <a:tr h="270933">
                <a:tc vMerge="1">
                  <a:txBody>
                    <a:bodyPr/>
                    <a:lstStyle/>
                    <a:p>
                      <a:endParaRPr lang="it-IT"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000" dirty="0"/>
                        <a:t>Documento che dimostri l’evento spiazzante che ha portato ad una perdita o consistente riduzione della capacità reddituale (Documento di licenziamento, Comunicazione aziendale di attivazione della cassa integrazione, Comunicazione di attivazione della mobilità, Altra casistica)</a:t>
                      </a:r>
                    </a:p>
                  </a:txBody>
                  <a:tcPr/>
                </a:tc>
                <a:extLst>
                  <a:ext uri="{0D108BD9-81ED-4DB2-BD59-A6C34878D82A}">
                    <a16:rowId xmlns:a16="http://schemas.microsoft.com/office/drawing/2014/main" val="154334383"/>
                  </a:ext>
                </a:extLst>
              </a:tr>
            </a:tbl>
          </a:graphicData>
        </a:graphic>
      </p:graphicFrame>
      <p:sp>
        <p:nvSpPr>
          <p:cNvPr id="7" name="Segnaposto numero diapositiva 6">
            <a:extLst>
              <a:ext uri="{FF2B5EF4-FFF2-40B4-BE49-F238E27FC236}">
                <a16:creationId xmlns:a16="http://schemas.microsoft.com/office/drawing/2014/main" id="{431D74A3-6851-4D6F-82DB-CA5A9E4D226D}"/>
              </a:ext>
            </a:extLst>
          </p:cNvPr>
          <p:cNvSpPr>
            <a:spLocks noGrp="1"/>
          </p:cNvSpPr>
          <p:nvPr>
            <p:ph type="sldNum" sz="quarter" idx="12"/>
          </p:nvPr>
        </p:nvSpPr>
        <p:spPr/>
        <p:txBody>
          <a:bodyPr/>
          <a:lstStyle/>
          <a:p>
            <a:fld id="{E9178533-62E8-4B7D-9A7E-A182B9400B1A}" type="slidenum">
              <a:rPr lang="it-IT" smtClean="0"/>
              <a:t>3</a:t>
            </a:fld>
            <a:endParaRPr lang="it-IT"/>
          </a:p>
        </p:txBody>
      </p:sp>
    </p:spTree>
    <p:extLst>
      <p:ext uri="{BB962C8B-B14F-4D97-AF65-F5344CB8AC3E}">
        <p14:creationId xmlns:p14="http://schemas.microsoft.com/office/powerpoint/2010/main" val="3238836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Risultati immagini per logo csi piemonte">
            <a:extLst>
              <a:ext uri="{FF2B5EF4-FFF2-40B4-BE49-F238E27FC236}">
                <a16:creationId xmlns:a16="http://schemas.microsoft.com/office/drawing/2014/main" id="{62D7884E-567A-4CD7-98DF-34D1CBFFABC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6340" y="388619"/>
            <a:ext cx="1656000" cy="82800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4AA43E38-CFED-42CD-A488-C973497A0491}"/>
              </a:ext>
            </a:extLst>
          </p:cNvPr>
          <p:cNvSpPr txBox="1"/>
          <p:nvPr/>
        </p:nvSpPr>
        <p:spPr>
          <a:xfrm>
            <a:off x="3713284" y="534102"/>
            <a:ext cx="4765431" cy="461665"/>
          </a:xfrm>
          <a:prstGeom prst="rect">
            <a:avLst/>
          </a:prstGeom>
          <a:noFill/>
        </p:spPr>
        <p:txBody>
          <a:bodyPr wrap="square" rtlCol="0">
            <a:spAutoFit/>
          </a:bodyPr>
          <a:lstStyle/>
          <a:p>
            <a:pPr algn="ctr"/>
            <a:r>
              <a:rPr lang="it-IT" sz="2400" dirty="0">
                <a:solidFill>
                  <a:srgbClr val="0070C0"/>
                </a:solidFill>
              </a:rPr>
              <a:t>Documenti necessari</a:t>
            </a:r>
          </a:p>
        </p:txBody>
      </p:sp>
      <p:sp>
        <p:nvSpPr>
          <p:cNvPr id="4" name="CasellaDiTesto 3">
            <a:extLst>
              <a:ext uri="{FF2B5EF4-FFF2-40B4-BE49-F238E27FC236}">
                <a16:creationId xmlns:a16="http://schemas.microsoft.com/office/drawing/2014/main" id="{D0A9ACCE-49F9-4AE5-AA36-A4E04490358A}"/>
              </a:ext>
            </a:extLst>
          </p:cNvPr>
          <p:cNvSpPr txBox="1"/>
          <p:nvPr/>
        </p:nvSpPr>
        <p:spPr>
          <a:xfrm>
            <a:off x="694590" y="1609697"/>
            <a:ext cx="10691447" cy="584775"/>
          </a:xfrm>
          <a:prstGeom prst="rect">
            <a:avLst/>
          </a:prstGeom>
          <a:noFill/>
        </p:spPr>
        <p:txBody>
          <a:bodyPr wrap="square" rtlCol="0">
            <a:spAutoFit/>
          </a:bodyPr>
          <a:lstStyle/>
          <a:p>
            <a:r>
              <a:rPr lang="it-IT" sz="1600" dirty="0"/>
              <a:t>In particolare, di seguito sono riportati schematicamente gli allegati previsti per le «Tipologie di accesso» che richiedono documentazione, a seconda della selezione nelle Dichiarazioni:</a:t>
            </a:r>
          </a:p>
        </p:txBody>
      </p:sp>
      <p:sp>
        <p:nvSpPr>
          <p:cNvPr id="7" name="Segnaposto numero diapositiva 6">
            <a:extLst>
              <a:ext uri="{FF2B5EF4-FFF2-40B4-BE49-F238E27FC236}">
                <a16:creationId xmlns:a16="http://schemas.microsoft.com/office/drawing/2014/main" id="{431D74A3-6851-4D6F-82DB-CA5A9E4D226D}"/>
              </a:ext>
            </a:extLst>
          </p:cNvPr>
          <p:cNvSpPr>
            <a:spLocks noGrp="1"/>
          </p:cNvSpPr>
          <p:nvPr>
            <p:ph type="sldNum" sz="quarter" idx="12"/>
          </p:nvPr>
        </p:nvSpPr>
        <p:spPr/>
        <p:txBody>
          <a:bodyPr/>
          <a:lstStyle/>
          <a:p>
            <a:fld id="{E9178533-62E8-4B7D-9A7E-A182B9400B1A}" type="slidenum">
              <a:rPr lang="it-IT" smtClean="0"/>
              <a:t>4</a:t>
            </a:fld>
            <a:endParaRPr lang="it-IT"/>
          </a:p>
        </p:txBody>
      </p:sp>
      <p:pic>
        <p:nvPicPr>
          <p:cNvPr id="5" name="Immagine 4">
            <a:extLst>
              <a:ext uri="{FF2B5EF4-FFF2-40B4-BE49-F238E27FC236}">
                <a16:creationId xmlns:a16="http://schemas.microsoft.com/office/drawing/2014/main" id="{D724EFDD-3B46-4101-86DC-747328220716}"/>
              </a:ext>
            </a:extLst>
          </p:cNvPr>
          <p:cNvPicPr>
            <a:picLocks noChangeAspect="1"/>
          </p:cNvPicPr>
          <p:nvPr/>
        </p:nvPicPr>
        <p:blipFill>
          <a:blip r:embed="rId3"/>
          <a:stretch>
            <a:fillRect/>
          </a:stretch>
        </p:blipFill>
        <p:spPr>
          <a:xfrm>
            <a:off x="2135999" y="2714015"/>
            <a:ext cx="7920000" cy="197571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534779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Risultati immagini per logo csi piemonte">
            <a:extLst>
              <a:ext uri="{FF2B5EF4-FFF2-40B4-BE49-F238E27FC236}">
                <a16:creationId xmlns:a16="http://schemas.microsoft.com/office/drawing/2014/main" id="{310BCEBE-BB01-4B7F-AB83-0EBEC2D670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985" y="471854"/>
            <a:ext cx="2350477" cy="1175239"/>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843676B2-BC69-445D-877B-3BA1951979DD}"/>
              </a:ext>
            </a:extLst>
          </p:cNvPr>
          <p:cNvSpPr txBox="1"/>
          <p:nvPr/>
        </p:nvSpPr>
        <p:spPr>
          <a:xfrm>
            <a:off x="3713284" y="2474893"/>
            <a:ext cx="4765431" cy="1200329"/>
          </a:xfrm>
          <a:prstGeom prst="rect">
            <a:avLst/>
          </a:prstGeom>
          <a:noFill/>
        </p:spPr>
        <p:txBody>
          <a:bodyPr wrap="square" rtlCol="0">
            <a:spAutoFit/>
          </a:bodyPr>
          <a:lstStyle/>
          <a:p>
            <a:pPr algn="ctr"/>
            <a:r>
              <a:rPr lang="it-IT" sz="3600" dirty="0">
                <a:solidFill>
                  <a:srgbClr val="0070C0"/>
                </a:solidFill>
              </a:rPr>
              <a:t>Compilazione della Domanda</a:t>
            </a:r>
          </a:p>
        </p:txBody>
      </p:sp>
      <p:sp>
        <p:nvSpPr>
          <p:cNvPr id="5" name="Segnaposto numero diapositiva 4">
            <a:extLst>
              <a:ext uri="{FF2B5EF4-FFF2-40B4-BE49-F238E27FC236}">
                <a16:creationId xmlns:a16="http://schemas.microsoft.com/office/drawing/2014/main" id="{319B65CF-BFF9-406D-8A58-6CE8596C92D4}"/>
              </a:ext>
            </a:extLst>
          </p:cNvPr>
          <p:cNvSpPr>
            <a:spLocks noGrp="1"/>
          </p:cNvSpPr>
          <p:nvPr>
            <p:ph type="sldNum" sz="quarter" idx="12"/>
          </p:nvPr>
        </p:nvSpPr>
        <p:spPr/>
        <p:txBody>
          <a:bodyPr/>
          <a:lstStyle/>
          <a:p>
            <a:fld id="{E9178533-62E8-4B7D-9A7E-A182B9400B1A}" type="slidenum">
              <a:rPr lang="it-IT" smtClean="0"/>
              <a:t>5</a:t>
            </a:fld>
            <a:endParaRPr lang="it-IT"/>
          </a:p>
        </p:txBody>
      </p:sp>
    </p:spTree>
    <p:extLst>
      <p:ext uri="{BB962C8B-B14F-4D97-AF65-F5344CB8AC3E}">
        <p14:creationId xmlns:p14="http://schemas.microsoft.com/office/powerpoint/2010/main" val="387767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1FBA10A-8E4C-4818-B8E5-233D8BC1C6C9}"/>
              </a:ext>
            </a:extLst>
          </p:cNvPr>
          <p:cNvSpPr txBox="1"/>
          <p:nvPr/>
        </p:nvSpPr>
        <p:spPr>
          <a:xfrm>
            <a:off x="694590" y="637659"/>
            <a:ext cx="10691447" cy="338554"/>
          </a:xfrm>
          <a:prstGeom prst="rect">
            <a:avLst/>
          </a:prstGeom>
          <a:noFill/>
        </p:spPr>
        <p:txBody>
          <a:bodyPr wrap="square" rtlCol="0">
            <a:spAutoFit/>
          </a:bodyPr>
          <a:lstStyle/>
          <a:p>
            <a:r>
              <a:rPr lang="it-IT" sz="1600" dirty="0"/>
              <a:t>Visualizzare il link </a:t>
            </a:r>
            <a:r>
              <a:rPr lang="it-IT" sz="1600" dirty="0">
                <a:solidFill>
                  <a:srgbClr val="FFC000"/>
                </a:solidFill>
              </a:rPr>
              <a:t>https://servizi.torinofacile.it/info/servizi</a:t>
            </a:r>
            <a:r>
              <a:rPr lang="it-IT" sz="1600" dirty="0"/>
              <a:t>:</a:t>
            </a:r>
            <a:endParaRPr lang="it-IT" sz="1400" dirty="0"/>
          </a:p>
        </p:txBody>
      </p:sp>
      <p:pic>
        <p:nvPicPr>
          <p:cNvPr id="4" name="Picture 8" descr="Risultati immagini per logo csi piemonte">
            <a:extLst>
              <a:ext uri="{FF2B5EF4-FFF2-40B4-BE49-F238E27FC236}">
                <a16:creationId xmlns:a16="http://schemas.microsoft.com/office/drawing/2014/main" id="{2106510B-777B-4152-BEF8-49408521DB2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5930" y="464056"/>
            <a:ext cx="1655999" cy="828000"/>
          </a:xfrm>
          <a:prstGeom prst="rect">
            <a:avLst/>
          </a:prstGeom>
          <a:noFill/>
          <a:extLst>
            <a:ext uri="{909E8E84-426E-40DD-AFC4-6F175D3DCCD1}">
              <a14:hiddenFill xmlns:a14="http://schemas.microsoft.com/office/drawing/2010/main">
                <a:solidFill>
                  <a:srgbClr val="FFFFFF"/>
                </a:solidFill>
              </a14:hiddenFill>
            </a:ext>
          </a:extLst>
        </p:spPr>
      </p:pic>
      <p:sp>
        <p:nvSpPr>
          <p:cNvPr id="8" name="Segnaposto numero diapositiva 7">
            <a:extLst>
              <a:ext uri="{FF2B5EF4-FFF2-40B4-BE49-F238E27FC236}">
                <a16:creationId xmlns:a16="http://schemas.microsoft.com/office/drawing/2014/main" id="{05690B30-6BA2-4C7C-B2F1-0FB870629406}"/>
              </a:ext>
            </a:extLst>
          </p:cNvPr>
          <p:cNvSpPr>
            <a:spLocks noGrp="1"/>
          </p:cNvSpPr>
          <p:nvPr>
            <p:ph type="sldNum" sz="quarter" idx="12"/>
          </p:nvPr>
        </p:nvSpPr>
        <p:spPr/>
        <p:txBody>
          <a:bodyPr/>
          <a:lstStyle/>
          <a:p>
            <a:fld id="{E9178533-62E8-4B7D-9A7E-A182B9400B1A}" type="slidenum">
              <a:rPr lang="it-IT" smtClean="0"/>
              <a:t>6</a:t>
            </a:fld>
            <a:endParaRPr lang="it-IT"/>
          </a:p>
        </p:txBody>
      </p:sp>
      <p:pic>
        <p:nvPicPr>
          <p:cNvPr id="9" name="Immagine 8">
            <a:extLst>
              <a:ext uri="{FF2B5EF4-FFF2-40B4-BE49-F238E27FC236}">
                <a16:creationId xmlns:a16="http://schemas.microsoft.com/office/drawing/2014/main" id="{30C73965-E745-4EF8-8ADA-54F5EB24960B}"/>
              </a:ext>
            </a:extLst>
          </p:cNvPr>
          <p:cNvPicPr/>
          <p:nvPr/>
        </p:nvPicPr>
        <p:blipFill rotWithShape="1">
          <a:blip r:embed="rId3"/>
          <a:srcRect t="1041" b="9459"/>
          <a:stretch/>
        </p:blipFill>
        <p:spPr bwMode="auto">
          <a:xfrm>
            <a:off x="776839" y="1066801"/>
            <a:ext cx="4736465" cy="3179445"/>
          </a:xfrm>
          <a:prstGeom prst="rect">
            <a:avLst/>
          </a:prstGeom>
          <a:ln>
            <a:solidFill>
              <a:schemeClr val="accent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7" name="Immagine 6">
            <a:extLst>
              <a:ext uri="{FF2B5EF4-FFF2-40B4-BE49-F238E27FC236}">
                <a16:creationId xmlns:a16="http://schemas.microsoft.com/office/drawing/2014/main" id="{FB7D3DB5-5C71-48CF-9A24-58E271A26C80}"/>
              </a:ext>
            </a:extLst>
          </p:cNvPr>
          <p:cNvPicPr/>
          <p:nvPr/>
        </p:nvPicPr>
        <p:blipFill>
          <a:blip r:embed="rId4"/>
          <a:stretch>
            <a:fillRect/>
          </a:stretch>
        </p:blipFill>
        <p:spPr>
          <a:xfrm>
            <a:off x="4207510" y="2232137"/>
            <a:ext cx="6120130" cy="3653790"/>
          </a:xfrm>
          <a:prstGeom prst="rect">
            <a:avLst/>
          </a:prstGeom>
          <a:ln>
            <a:solidFill>
              <a:schemeClr val="accent1"/>
            </a:solidFill>
          </a:ln>
          <a:effectLst>
            <a:outerShdw blurRad="50800" dist="38100" dir="2700000" algn="tl" rotWithShape="0">
              <a:prstClr val="black">
                <a:alpha val="40000"/>
              </a:prstClr>
            </a:outerShdw>
          </a:effectLst>
        </p:spPr>
      </p:pic>
      <p:sp>
        <p:nvSpPr>
          <p:cNvPr id="6" name="Rettangolo con angoli arrotondati 5">
            <a:extLst>
              <a:ext uri="{FF2B5EF4-FFF2-40B4-BE49-F238E27FC236}">
                <a16:creationId xmlns:a16="http://schemas.microsoft.com/office/drawing/2014/main" id="{C7C20F0C-3242-46D3-B5F6-DC4E72194CA8}"/>
              </a:ext>
            </a:extLst>
          </p:cNvPr>
          <p:cNvSpPr/>
          <p:nvPr/>
        </p:nvSpPr>
        <p:spPr>
          <a:xfrm>
            <a:off x="8610600" y="2348345"/>
            <a:ext cx="1905000" cy="326188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D154C1D8-8983-4825-9949-8350A2FCDC9F}"/>
              </a:ext>
            </a:extLst>
          </p:cNvPr>
          <p:cNvSpPr txBox="1"/>
          <p:nvPr/>
        </p:nvSpPr>
        <p:spPr>
          <a:xfrm>
            <a:off x="704115" y="6066909"/>
            <a:ext cx="10691447" cy="338554"/>
          </a:xfrm>
          <a:prstGeom prst="rect">
            <a:avLst/>
          </a:prstGeom>
          <a:noFill/>
        </p:spPr>
        <p:txBody>
          <a:bodyPr wrap="square" rtlCol="0">
            <a:spAutoFit/>
          </a:bodyPr>
          <a:lstStyle/>
          <a:p>
            <a:r>
              <a:rPr lang="it-IT" sz="1600" dirty="0"/>
              <a:t>Ricercare il servizio </a:t>
            </a:r>
            <a:r>
              <a:rPr lang="it-IT" sz="1600" b="1" dirty="0"/>
              <a:t>«Presentazione Domande Edilizia Sociale»</a:t>
            </a:r>
            <a:endParaRPr lang="it-IT" sz="1400" b="1" dirty="0"/>
          </a:p>
        </p:txBody>
      </p:sp>
    </p:spTree>
    <p:extLst>
      <p:ext uri="{BB962C8B-B14F-4D97-AF65-F5344CB8AC3E}">
        <p14:creationId xmlns:p14="http://schemas.microsoft.com/office/powerpoint/2010/main" val="4066308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598E328-2A26-420D-BB3A-AEB3A5E54305}"/>
              </a:ext>
            </a:extLst>
          </p:cNvPr>
          <p:cNvSpPr txBox="1"/>
          <p:nvPr/>
        </p:nvSpPr>
        <p:spPr>
          <a:xfrm>
            <a:off x="694590" y="637659"/>
            <a:ext cx="10691447" cy="338554"/>
          </a:xfrm>
          <a:prstGeom prst="rect">
            <a:avLst/>
          </a:prstGeom>
          <a:noFill/>
        </p:spPr>
        <p:txBody>
          <a:bodyPr wrap="square" rtlCol="0">
            <a:spAutoFit/>
          </a:bodyPr>
          <a:lstStyle/>
          <a:p>
            <a:r>
              <a:rPr lang="it-IT" sz="1600" dirty="0"/>
              <a:t>Link </a:t>
            </a:r>
            <a:r>
              <a:rPr lang="it-IT" sz="1600" dirty="0">
                <a:solidFill>
                  <a:srgbClr val="FFC000"/>
                </a:solidFill>
              </a:rPr>
              <a:t>https://servizi.torinofacile.it/info/servizi/presentazione-domande-edilizia-sociale</a:t>
            </a:r>
            <a:r>
              <a:rPr lang="it-IT" sz="1600" dirty="0"/>
              <a:t>:</a:t>
            </a:r>
            <a:endParaRPr lang="it-IT" sz="1400" dirty="0"/>
          </a:p>
        </p:txBody>
      </p:sp>
      <p:pic>
        <p:nvPicPr>
          <p:cNvPr id="4" name="Picture 8" descr="Risultati immagini per logo csi piemonte">
            <a:extLst>
              <a:ext uri="{FF2B5EF4-FFF2-40B4-BE49-F238E27FC236}">
                <a16:creationId xmlns:a16="http://schemas.microsoft.com/office/drawing/2014/main" id="{6E1D2E92-D0B8-4DB3-8411-6829E561AA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5930" y="464056"/>
            <a:ext cx="1655999" cy="828000"/>
          </a:xfrm>
          <a:prstGeom prst="rect">
            <a:avLst/>
          </a:prstGeom>
          <a:noFill/>
          <a:extLst>
            <a:ext uri="{909E8E84-426E-40DD-AFC4-6F175D3DCCD1}">
              <a14:hiddenFill xmlns:a14="http://schemas.microsoft.com/office/drawing/2010/main">
                <a:solidFill>
                  <a:srgbClr val="FFFFFF"/>
                </a:solidFill>
              </a14:hiddenFill>
            </a:ext>
          </a:extLst>
        </p:spPr>
      </p:pic>
      <p:sp>
        <p:nvSpPr>
          <p:cNvPr id="8" name="Segnaposto numero diapositiva 7">
            <a:extLst>
              <a:ext uri="{FF2B5EF4-FFF2-40B4-BE49-F238E27FC236}">
                <a16:creationId xmlns:a16="http://schemas.microsoft.com/office/drawing/2014/main" id="{F9607F2D-F69C-4CC7-9DE1-A5BB34D5123D}"/>
              </a:ext>
            </a:extLst>
          </p:cNvPr>
          <p:cNvSpPr>
            <a:spLocks noGrp="1"/>
          </p:cNvSpPr>
          <p:nvPr>
            <p:ph type="sldNum" sz="quarter" idx="12"/>
          </p:nvPr>
        </p:nvSpPr>
        <p:spPr/>
        <p:txBody>
          <a:bodyPr/>
          <a:lstStyle/>
          <a:p>
            <a:fld id="{E9178533-62E8-4B7D-9A7E-A182B9400B1A}" type="slidenum">
              <a:rPr lang="it-IT" smtClean="0"/>
              <a:t>7</a:t>
            </a:fld>
            <a:endParaRPr lang="it-IT"/>
          </a:p>
        </p:txBody>
      </p:sp>
      <p:pic>
        <p:nvPicPr>
          <p:cNvPr id="9" name="Immagine 8">
            <a:extLst>
              <a:ext uri="{FF2B5EF4-FFF2-40B4-BE49-F238E27FC236}">
                <a16:creationId xmlns:a16="http://schemas.microsoft.com/office/drawing/2014/main" id="{554B9C82-B700-4215-A2E6-EACE4BD61723}"/>
              </a:ext>
            </a:extLst>
          </p:cNvPr>
          <p:cNvPicPr/>
          <p:nvPr/>
        </p:nvPicPr>
        <p:blipFill>
          <a:blip r:embed="rId3"/>
          <a:stretch>
            <a:fillRect/>
          </a:stretch>
        </p:blipFill>
        <p:spPr>
          <a:xfrm>
            <a:off x="761265" y="1110052"/>
            <a:ext cx="6120130" cy="3393440"/>
          </a:xfrm>
          <a:prstGeom prst="rect">
            <a:avLst/>
          </a:prstGeom>
          <a:ln>
            <a:solidFill>
              <a:schemeClr val="accent1"/>
            </a:solidFill>
          </a:ln>
          <a:effectLst>
            <a:outerShdw blurRad="50800" dist="38100" dir="2700000" algn="tl" rotWithShape="0">
              <a:prstClr val="black">
                <a:alpha val="40000"/>
              </a:prstClr>
            </a:outerShdw>
          </a:effectLst>
        </p:spPr>
      </p:pic>
      <p:sp>
        <p:nvSpPr>
          <p:cNvPr id="6" name="Rettangolo con angoli arrotondati 5">
            <a:extLst>
              <a:ext uri="{FF2B5EF4-FFF2-40B4-BE49-F238E27FC236}">
                <a16:creationId xmlns:a16="http://schemas.microsoft.com/office/drawing/2014/main" id="{C7D62173-9927-432B-8188-84D66DC4CBDD}"/>
              </a:ext>
            </a:extLst>
          </p:cNvPr>
          <p:cNvSpPr/>
          <p:nvPr/>
        </p:nvSpPr>
        <p:spPr>
          <a:xfrm>
            <a:off x="4834386" y="2958811"/>
            <a:ext cx="1737864" cy="470189"/>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E830A7B3-0016-439D-99AC-56EE7000AF88}"/>
              </a:ext>
            </a:extLst>
          </p:cNvPr>
          <p:cNvSpPr txBox="1"/>
          <p:nvPr/>
        </p:nvSpPr>
        <p:spPr>
          <a:xfrm>
            <a:off x="687495" y="5308904"/>
            <a:ext cx="10691447" cy="338554"/>
          </a:xfrm>
          <a:prstGeom prst="rect">
            <a:avLst/>
          </a:prstGeom>
          <a:noFill/>
        </p:spPr>
        <p:txBody>
          <a:bodyPr wrap="square" rtlCol="0">
            <a:spAutoFit/>
          </a:bodyPr>
          <a:lstStyle/>
          <a:p>
            <a:r>
              <a:rPr lang="it-IT" sz="1600" dirty="0"/>
              <a:t>Premere il bottone «Accedi al servizio» per effettuare l’autenticazione tramite SPID.</a:t>
            </a:r>
            <a:endParaRPr lang="it-IT" sz="1400" dirty="0"/>
          </a:p>
        </p:txBody>
      </p:sp>
      <p:pic>
        <p:nvPicPr>
          <p:cNvPr id="11" name="Immagine 10">
            <a:extLst>
              <a:ext uri="{FF2B5EF4-FFF2-40B4-BE49-F238E27FC236}">
                <a16:creationId xmlns:a16="http://schemas.microsoft.com/office/drawing/2014/main" id="{E5988912-F4B4-4968-8991-5D2B8B03B945}"/>
              </a:ext>
            </a:extLst>
          </p:cNvPr>
          <p:cNvPicPr>
            <a:picLocks noChangeAspect="1"/>
          </p:cNvPicPr>
          <p:nvPr/>
        </p:nvPicPr>
        <p:blipFill rotWithShape="1">
          <a:blip r:embed="rId4"/>
          <a:srcRect l="32152" t="3826" r="33478" b="9681"/>
          <a:stretch/>
        </p:blipFill>
        <p:spPr>
          <a:xfrm>
            <a:off x="7966793" y="2559398"/>
            <a:ext cx="2746749" cy="3888188"/>
          </a:xfrm>
          <a:prstGeom prst="rect">
            <a:avLst/>
          </a:prstGeom>
          <a:ln>
            <a:solidFill>
              <a:srgbClr val="0070C0"/>
            </a:solidFill>
          </a:ln>
          <a:effectLst>
            <a:outerShdw blurRad="50800" dist="38100" dir="2700000" algn="tl" rotWithShape="0">
              <a:prstClr val="black">
                <a:alpha val="40000"/>
              </a:prstClr>
            </a:outerShdw>
          </a:effectLst>
        </p:spPr>
      </p:pic>
      <p:cxnSp>
        <p:nvCxnSpPr>
          <p:cNvPr id="12" name="Connettore 2 11">
            <a:extLst>
              <a:ext uri="{FF2B5EF4-FFF2-40B4-BE49-F238E27FC236}">
                <a16:creationId xmlns:a16="http://schemas.microsoft.com/office/drawing/2014/main" id="{AC000535-618F-45B7-80BE-7EECF84EF2F7}"/>
              </a:ext>
            </a:extLst>
          </p:cNvPr>
          <p:cNvCxnSpPr>
            <a:stCxn id="6" idx="3"/>
          </p:cNvCxnSpPr>
          <p:nvPr/>
        </p:nvCxnSpPr>
        <p:spPr>
          <a:xfrm>
            <a:off x="6572250" y="3193906"/>
            <a:ext cx="1394543" cy="46588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396969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691A9BF-0F46-4226-A8E9-A39EE5756182}"/>
              </a:ext>
            </a:extLst>
          </p:cNvPr>
          <p:cNvSpPr txBox="1"/>
          <p:nvPr/>
        </p:nvSpPr>
        <p:spPr>
          <a:xfrm>
            <a:off x="694590" y="637659"/>
            <a:ext cx="9291339" cy="738664"/>
          </a:xfrm>
          <a:prstGeom prst="rect">
            <a:avLst/>
          </a:prstGeom>
          <a:noFill/>
        </p:spPr>
        <p:txBody>
          <a:bodyPr wrap="square" rtlCol="0">
            <a:spAutoFit/>
          </a:bodyPr>
          <a:lstStyle/>
          <a:p>
            <a:r>
              <a:rPr lang="it-IT" sz="1400" dirty="0"/>
              <a:t>La prima pagina della procedura è la seguente. In alto a destra è presente il link alla </a:t>
            </a:r>
            <a:r>
              <a:rPr lang="it-IT" sz="1400" b="1" dirty="0"/>
              <a:t>Documentazione</a:t>
            </a:r>
            <a:r>
              <a:rPr lang="it-IT" sz="1400" dirty="0"/>
              <a:t> dei Bandi.</a:t>
            </a:r>
          </a:p>
          <a:p>
            <a:r>
              <a:rPr lang="it-IT" sz="1400" dirty="0"/>
              <a:t>Quando l’utente che ha effettuato l’accesso avrà creato la Domanda, questa verrà visualizzata in una tabella apposita in questa pagina.</a:t>
            </a:r>
            <a:endParaRPr lang="it-IT" sz="1200" dirty="0"/>
          </a:p>
        </p:txBody>
      </p:sp>
      <p:pic>
        <p:nvPicPr>
          <p:cNvPr id="4" name="Picture 8" descr="Risultati immagini per logo csi piemonte">
            <a:extLst>
              <a:ext uri="{FF2B5EF4-FFF2-40B4-BE49-F238E27FC236}">
                <a16:creationId xmlns:a16="http://schemas.microsoft.com/office/drawing/2014/main" id="{773F8964-B725-4002-8233-7F5791CAA3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5930" y="464056"/>
            <a:ext cx="1655999" cy="828000"/>
          </a:xfrm>
          <a:prstGeom prst="rect">
            <a:avLst/>
          </a:prstGeom>
          <a:noFill/>
          <a:extLst>
            <a:ext uri="{909E8E84-426E-40DD-AFC4-6F175D3DCCD1}">
              <a14:hiddenFill xmlns:a14="http://schemas.microsoft.com/office/drawing/2010/main">
                <a:solidFill>
                  <a:srgbClr val="FFFFFF"/>
                </a:solidFill>
              </a14:hiddenFill>
            </a:ext>
          </a:extLst>
        </p:spPr>
      </p:pic>
      <p:sp>
        <p:nvSpPr>
          <p:cNvPr id="29" name="Segnaposto numero diapositiva 28">
            <a:extLst>
              <a:ext uri="{FF2B5EF4-FFF2-40B4-BE49-F238E27FC236}">
                <a16:creationId xmlns:a16="http://schemas.microsoft.com/office/drawing/2014/main" id="{DE1B8F96-2709-4E75-963A-5B93830B7B7F}"/>
              </a:ext>
            </a:extLst>
          </p:cNvPr>
          <p:cNvSpPr>
            <a:spLocks noGrp="1"/>
          </p:cNvSpPr>
          <p:nvPr>
            <p:ph type="sldNum" sz="quarter" idx="12"/>
          </p:nvPr>
        </p:nvSpPr>
        <p:spPr/>
        <p:txBody>
          <a:bodyPr/>
          <a:lstStyle/>
          <a:p>
            <a:fld id="{E9178533-62E8-4B7D-9A7E-A182B9400B1A}" type="slidenum">
              <a:rPr lang="it-IT" smtClean="0"/>
              <a:t>8</a:t>
            </a:fld>
            <a:endParaRPr lang="it-IT"/>
          </a:p>
        </p:txBody>
      </p:sp>
      <p:grpSp>
        <p:nvGrpSpPr>
          <p:cNvPr id="13" name="Gruppo 12">
            <a:extLst>
              <a:ext uri="{FF2B5EF4-FFF2-40B4-BE49-F238E27FC236}">
                <a16:creationId xmlns:a16="http://schemas.microsoft.com/office/drawing/2014/main" id="{42AD0947-9501-4356-8E51-FC8196D808C3}"/>
              </a:ext>
            </a:extLst>
          </p:cNvPr>
          <p:cNvGrpSpPr/>
          <p:nvPr/>
        </p:nvGrpSpPr>
        <p:grpSpPr>
          <a:xfrm>
            <a:off x="1772800" y="1719348"/>
            <a:ext cx="9301600" cy="4968000"/>
            <a:chOff x="1772800" y="1719348"/>
            <a:chExt cx="9301600" cy="4968000"/>
          </a:xfrm>
        </p:grpSpPr>
        <p:grpSp>
          <p:nvGrpSpPr>
            <p:cNvPr id="8" name="Gruppo 7">
              <a:extLst>
                <a:ext uri="{FF2B5EF4-FFF2-40B4-BE49-F238E27FC236}">
                  <a16:creationId xmlns:a16="http://schemas.microsoft.com/office/drawing/2014/main" id="{56DDEF79-646E-420E-A92D-BAF87A8D6923}"/>
                </a:ext>
              </a:extLst>
            </p:cNvPr>
            <p:cNvGrpSpPr/>
            <p:nvPr/>
          </p:nvGrpSpPr>
          <p:grpSpPr>
            <a:xfrm>
              <a:off x="1772800" y="1719348"/>
              <a:ext cx="9301600" cy="4968000"/>
              <a:chOff x="1772800" y="1719348"/>
              <a:chExt cx="9301600" cy="4968000"/>
            </a:xfrm>
          </p:grpSpPr>
          <p:pic>
            <p:nvPicPr>
              <p:cNvPr id="2" name="Immagine 1">
                <a:extLst>
                  <a:ext uri="{FF2B5EF4-FFF2-40B4-BE49-F238E27FC236}">
                    <a16:creationId xmlns:a16="http://schemas.microsoft.com/office/drawing/2014/main" id="{7CA63BD3-6F50-4648-A2B4-53F0E1C1EC39}"/>
                  </a:ext>
                </a:extLst>
              </p:cNvPr>
              <p:cNvPicPr>
                <a:picLocks noChangeAspect="1"/>
              </p:cNvPicPr>
              <p:nvPr/>
            </p:nvPicPr>
            <p:blipFill>
              <a:blip r:embed="rId3"/>
              <a:stretch>
                <a:fillRect/>
              </a:stretch>
            </p:blipFill>
            <p:spPr>
              <a:xfrm>
                <a:off x="1772800" y="1719348"/>
                <a:ext cx="8122991" cy="4968000"/>
              </a:xfrm>
              <a:prstGeom prst="rect">
                <a:avLst/>
              </a:prstGeom>
              <a:effectLst>
                <a:outerShdw blurRad="63500" sx="102000" sy="102000" algn="ctr" rotWithShape="0">
                  <a:prstClr val="black">
                    <a:alpha val="40000"/>
                  </a:prstClr>
                </a:outerShdw>
              </a:effectLst>
            </p:spPr>
          </p:pic>
          <p:sp>
            <p:nvSpPr>
              <p:cNvPr id="5" name="Rettangolo con angoli arrotondati 4">
                <a:extLst>
                  <a:ext uri="{FF2B5EF4-FFF2-40B4-BE49-F238E27FC236}">
                    <a16:creationId xmlns:a16="http://schemas.microsoft.com/office/drawing/2014/main" id="{14D34986-4FCA-4371-9CA7-CAF4C583AD73}"/>
                  </a:ext>
                </a:extLst>
              </p:cNvPr>
              <p:cNvSpPr/>
              <p:nvPr/>
            </p:nvSpPr>
            <p:spPr>
              <a:xfrm>
                <a:off x="8174874" y="2208183"/>
                <a:ext cx="1475775" cy="415637"/>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CB25FE3E-F0BC-448C-9793-360E8FB993C2}"/>
                  </a:ext>
                </a:extLst>
              </p:cNvPr>
              <p:cNvSpPr txBox="1"/>
              <p:nvPr/>
            </p:nvSpPr>
            <p:spPr>
              <a:xfrm>
                <a:off x="8435255" y="3443440"/>
                <a:ext cx="2639145" cy="954107"/>
              </a:xfrm>
              <a:prstGeom prst="rect">
                <a:avLst/>
              </a:prstGeom>
              <a:solidFill>
                <a:schemeClr val="accent4">
                  <a:lumMod val="20000"/>
                  <a:lumOff val="80000"/>
                </a:schemeClr>
              </a:solidFill>
              <a:effectLst>
                <a:outerShdw blurRad="63500" sx="102000" sy="102000" algn="ctr" rotWithShape="0">
                  <a:prstClr val="black">
                    <a:alpha val="40000"/>
                  </a:prstClr>
                </a:outerShdw>
              </a:effectLst>
            </p:spPr>
            <p:txBody>
              <a:bodyPr wrap="square" rtlCol="0">
                <a:spAutoFit/>
              </a:bodyPr>
              <a:lstStyle/>
              <a:p>
                <a:r>
                  <a:rPr lang="it-IT" sz="1400" i="1" dirty="0"/>
                  <a:t>Utilizzare i filtri di ricerca e il pulsante «</a:t>
                </a:r>
                <a:r>
                  <a:rPr lang="it-IT" sz="1400" b="1" i="1" cap="small" dirty="0"/>
                  <a:t>Cerca</a:t>
                </a:r>
                <a:r>
                  <a:rPr lang="it-IT" sz="1400" i="1" cap="small" dirty="0"/>
                  <a:t>»</a:t>
                </a:r>
                <a:r>
                  <a:rPr lang="it-IT" sz="1400" i="1" dirty="0"/>
                  <a:t> per trovare le Domande già create in precedenza</a:t>
                </a:r>
                <a:endParaRPr lang="it-IT" sz="1200" i="1" dirty="0"/>
              </a:p>
            </p:txBody>
          </p:sp>
          <p:sp>
            <p:nvSpPr>
              <p:cNvPr id="7" name="CasellaDiTesto 6">
                <a:extLst>
                  <a:ext uri="{FF2B5EF4-FFF2-40B4-BE49-F238E27FC236}">
                    <a16:creationId xmlns:a16="http://schemas.microsoft.com/office/drawing/2014/main" id="{AD5AE428-0B04-4C8C-90D7-EB7BD3E43C3B}"/>
                  </a:ext>
                </a:extLst>
              </p:cNvPr>
              <p:cNvSpPr txBox="1"/>
              <p:nvPr/>
            </p:nvSpPr>
            <p:spPr>
              <a:xfrm>
                <a:off x="8435255" y="5372710"/>
                <a:ext cx="2639145" cy="954107"/>
              </a:xfrm>
              <a:prstGeom prst="rect">
                <a:avLst/>
              </a:prstGeom>
              <a:solidFill>
                <a:schemeClr val="accent4">
                  <a:lumMod val="20000"/>
                  <a:lumOff val="80000"/>
                </a:schemeClr>
              </a:solidFill>
              <a:effectLst>
                <a:outerShdw blurRad="63500" sx="102000" sy="102000" algn="ctr" rotWithShape="0">
                  <a:prstClr val="black">
                    <a:alpha val="40000"/>
                  </a:prstClr>
                </a:outerShdw>
              </a:effectLst>
            </p:spPr>
            <p:txBody>
              <a:bodyPr wrap="square" rtlCol="0">
                <a:spAutoFit/>
              </a:bodyPr>
              <a:lstStyle/>
              <a:p>
                <a:r>
                  <a:rPr lang="it-IT" sz="1400" i="1" dirty="0"/>
                  <a:t>Impostare i filtri e selezionare il pulsante «</a:t>
                </a:r>
                <a:r>
                  <a:rPr lang="it-IT" sz="1400" b="1" i="1" cap="small" dirty="0"/>
                  <a:t>Inserisci nuova domanda</a:t>
                </a:r>
                <a:r>
                  <a:rPr lang="it-IT" sz="1400" i="1" dirty="0"/>
                  <a:t>» per creare la nuova  Domanda</a:t>
                </a:r>
                <a:endParaRPr lang="it-IT" sz="1200" i="1" dirty="0"/>
              </a:p>
            </p:txBody>
          </p:sp>
          <p:cxnSp>
            <p:nvCxnSpPr>
              <p:cNvPr id="9" name="Connettore 2 8">
                <a:extLst>
                  <a:ext uri="{FF2B5EF4-FFF2-40B4-BE49-F238E27FC236}">
                    <a16:creationId xmlns:a16="http://schemas.microsoft.com/office/drawing/2014/main" id="{BA661B9C-A2EE-4286-816D-5C3AB6180E4A}"/>
                  </a:ext>
                </a:extLst>
              </p:cNvPr>
              <p:cNvCxnSpPr>
                <a:cxnSpLocks/>
              </p:cNvCxnSpPr>
              <p:nvPr/>
            </p:nvCxnSpPr>
            <p:spPr>
              <a:xfrm flipH="1" flipV="1">
                <a:off x="4541521" y="3916920"/>
                <a:ext cx="3893734" cy="1498"/>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E2515E09-3D7D-4F1F-8205-A97FD2DEE5FC}"/>
                  </a:ext>
                </a:extLst>
              </p:cNvPr>
              <p:cNvCxnSpPr>
                <a:cxnSpLocks/>
                <a:stCxn id="6" idx="1"/>
              </p:cNvCxnSpPr>
              <p:nvPr/>
            </p:nvCxnSpPr>
            <p:spPr>
              <a:xfrm flipH="1">
                <a:off x="3190241" y="3920494"/>
                <a:ext cx="5245014" cy="946146"/>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Parentesi graffa chiusa 13">
                <a:extLst>
                  <a:ext uri="{FF2B5EF4-FFF2-40B4-BE49-F238E27FC236}">
                    <a16:creationId xmlns:a16="http://schemas.microsoft.com/office/drawing/2014/main" id="{9F18FD0B-F679-4A36-AAFE-D7058537D002}"/>
                  </a:ext>
                </a:extLst>
              </p:cNvPr>
              <p:cNvSpPr/>
              <p:nvPr/>
            </p:nvSpPr>
            <p:spPr>
              <a:xfrm>
                <a:off x="4108704" y="3547588"/>
                <a:ext cx="310896" cy="738664"/>
              </a:xfrm>
              <a:prstGeom prst="rightBrace">
                <a:avLst>
                  <a:gd name="adj1" fmla="val 8333"/>
                  <a:gd name="adj2" fmla="val 50825"/>
                </a:avLst>
              </a:prstGeom>
              <a:ln w="12700">
                <a:solidFill>
                  <a:srgbClr val="00B050"/>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it-IT"/>
              </a:p>
            </p:txBody>
          </p:sp>
          <p:cxnSp>
            <p:nvCxnSpPr>
              <p:cNvPr id="16" name="Connettore 2 15">
                <a:extLst>
                  <a:ext uri="{FF2B5EF4-FFF2-40B4-BE49-F238E27FC236}">
                    <a16:creationId xmlns:a16="http://schemas.microsoft.com/office/drawing/2014/main" id="{5DA4462E-822C-48EF-8A87-3AA309410D5B}"/>
                  </a:ext>
                </a:extLst>
              </p:cNvPr>
              <p:cNvCxnSpPr>
                <a:cxnSpLocks/>
              </p:cNvCxnSpPr>
              <p:nvPr/>
            </p:nvCxnSpPr>
            <p:spPr>
              <a:xfrm flipH="1">
                <a:off x="4541520" y="5843156"/>
                <a:ext cx="3893736" cy="0"/>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6245BD29-CA66-4FA3-8CE9-2F8D80CE3D4C}"/>
                  </a:ext>
                </a:extLst>
              </p:cNvPr>
              <p:cNvCxnSpPr>
                <a:cxnSpLocks/>
              </p:cNvCxnSpPr>
              <p:nvPr/>
            </p:nvCxnSpPr>
            <p:spPr>
              <a:xfrm flipH="1">
                <a:off x="3962400" y="5843156"/>
                <a:ext cx="4472856" cy="499581"/>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Parentesi graffa chiusa 17">
                <a:extLst>
                  <a:ext uri="{FF2B5EF4-FFF2-40B4-BE49-F238E27FC236}">
                    <a16:creationId xmlns:a16="http://schemas.microsoft.com/office/drawing/2014/main" id="{02FB8246-55CD-4F09-8818-D986C6887B4B}"/>
                  </a:ext>
                </a:extLst>
              </p:cNvPr>
              <p:cNvSpPr/>
              <p:nvPr/>
            </p:nvSpPr>
            <p:spPr>
              <a:xfrm>
                <a:off x="4108704" y="5473824"/>
                <a:ext cx="310896" cy="738664"/>
              </a:xfrm>
              <a:prstGeom prst="rightBrace">
                <a:avLst>
                  <a:gd name="adj1" fmla="val 8333"/>
                  <a:gd name="adj2" fmla="val 50825"/>
                </a:avLst>
              </a:prstGeom>
              <a:ln w="12700">
                <a:solidFill>
                  <a:srgbClr val="00B050"/>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it-IT"/>
              </a:p>
            </p:txBody>
          </p:sp>
        </p:grpSp>
        <p:pic>
          <p:nvPicPr>
            <p:cNvPr id="11" name="Immagine 10">
              <a:extLst>
                <a:ext uri="{FF2B5EF4-FFF2-40B4-BE49-F238E27FC236}">
                  <a16:creationId xmlns:a16="http://schemas.microsoft.com/office/drawing/2014/main" id="{85FC105B-C926-4DCC-9F3D-8C01CF27DC9C}"/>
                </a:ext>
              </a:extLst>
            </p:cNvPr>
            <p:cNvPicPr>
              <a:picLocks noChangeAspect="1"/>
            </p:cNvPicPr>
            <p:nvPr/>
          </p:nvPicPr>
          <p:blipFill rotWithShape="1">
            <a:blip r:embed="rId4"/>
            <a:srcRect t="84" r="14367"/>
            <a:stretch/>
          </p:blipFill>
          <p:spPr>
            <a:xfrm>
              <a:off x="2076451" y="1765369"/>
              <a:ext cx="5734050" cy="572142"/>
            </a:xfrm>
            <a:prstGeom prst="rect">
              <a:avLst/>
            </a:prstGeom>
          </p:spPr>
        </p:pic>
      </p:grpSp>
      <p:pic>
        <p:nvPicPr>
          <p:cNvPr id="12" name="Immagine 11">
            <a:extLst>
              <a:ext uri="{FF2B5EF4-FFF2-40B4-BE49-F238E27FC236}">
                <a16:creationId xmlns:a16="http://schemas.microsoft.com/office/drawing/2014/main" id="{C9505EC3-539F-452C-8179-8D9B9550C0C1}"/>
              </a:ext>
            </a:extLst>
          </p:cNvPr>
          <p:cNvPicPr>
            <a:picLocks noChangeAspect="1"/>
          </p:cNvPicPr>
          <p:nvPr/>
        </p:nvPicPr>
        <p:blipFill rotWithShape="1">
          <a:blip r:embed="rId5"/>
          <a:srcRect l="27339" t="44801"/>
          <a:stretch/>
        </p:blipFill>
        <p:spPr>
          <a:xfrm>
            <a:off x="8336458" y="2235104"/>
            <a:ext cx="1155151" cy="352563"/>
          </a:xfrm>
          <a:prstGeom prst="rect">
            <a:avLst/>
          </a:prstGeom>
        </p:spPr>
      </p:pic>
    </p:spTree>
    <p:extLst>
      <p:ext uri="{BB962C8B-B14F-4D97-AF65-F5344CB8AC3E}">
        <p14:creationId xmlns:p14="http://schemas.microsoft.com/office/powerpoint/2010/main" val="383090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Risultati immagini per logo csi piemonte">
            <a:extLst>
              <a:ext uri="{FF2B5EF4-FFF2-40B4-BE49-F238E27FC236}">
                <a16:creationId xmlns:a16="http://schemas.microsoft.com/office/drawing/2014/main" id="{58712F0C-FC9D-43BA-B032-DB0C5ADBA5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5930" y="464056"/>
            <a:ext cx="1655999" cy="828000"/>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9FD023A1-36D7-4860-88F9-C8CE7EA3BFA7}"/>
              </a:ext>
            </a:extLst>
          </p:cNvPr>
          <p:cNvSpPr txBox="1"/>
          <p:nvPr/>
        </p:nvSpPr>
        <p:spPr>
          <a:xfrm>
            <a:off x="895572" y="2844225"/>
            <a:ext cx="11068998" cy="584775"/>
          </a:xfrm>
          <a:prstGeom prst="rect">
            <a:avLst/>
          </a:prstGeom>
          <a:noFill/>
        </p:spPr>
        <p:txBody>
          <a:bodyPr wrap="square" rtlCol="0">
            <a:spAutoFit/>
          </a:bodyPr>
          <a:lstStyle/>
          <a:p>
            <a:r>
              <a:rPr lang="it-IT" sz="1600" dirty="0"/>
              <a:t>Nella Home è possibile visualizzare l’elenco delle domande inserite, verificarne lo stato ed effettuare alcune operazioni tramite le icone poste accanto alla domanda stessa:</a:t>
            </a:r>
          </a:p>
        </p:txBody>
      </p:sp>
      <p:sp>
        <p:nvSpPr>
          <p:cNvPr id="5" name="Segnaposto numero diapositiva 4">
            <a:extLst>
              <a:ext uri="{FF2B5EF4-FFF2-40B4-BE49-F238E27FC236}">
                <a16:creationId xmlns:a16="http://schemas.microsoft.com/office/drawing/2014/main" id="{2D1B668C-8D53-421D-95A8-861B14A184CD}"/>
              </a:ext>
            </a:extLst>
          </p:cNvPr>
          <p:cNvSpPr>
            <a:spLocks noGrp="1"/>
          </p:cNvSpPr>
          <p:nvPr>
            <p:ph type="sldNum" sz="quarter" idx="12"/>
          </p:nvPr>
        </p:nvSpPr>
        <p:spPr>
          <a:xfrm>
            <a:off x="8610600" y="6356350"/>
            <a:ext cx="2743200" cy="365125"/>
          </a:xfrm>
        </p:spPr>
        <p:txBody>
          <a:bodyPr/>
          <a:lstStyle/>
          <a:p>
            <a:fld id="{E9178533-62E8-4B7D-9A7E-A182B9400B1A}" type="slidenum">
              <a:rPr lang="it-IT" smtClean="0"/>
              <a:t>9</a:t>
            </a:fld>
            <a:endParaRPr lang="it-IT"/>
          </a:p>
        </p:txBody>
      </p:sp>
      <p:pic>
        <p:nvPicPr>
          <p:cNvPr id="2" name="Immagine 1">
            <a:extLst>
              <a:ext uri="{FF2B5EF4-FFF2-40B4-BE49-F238E27FC236}">
                <a16:creationId xmlns:a16="http://schemas.microsoft.com/office/drawing/2014/main" id="{8CD08955-70EE-4404-96DC-8AB3651BCE02}"/>
              </a:ext>
            </a:extLst>
          </p:cNvPr>
          <p:cNvPicPr>
            <a:picLocks noChangeAspect="1"/>
          </p:cNvPicPr>
          <p:nvPr/>
        </p:nvPicPr>
        <p:blipFill rotWithShape="1">
          <a:blip r:embed="rId3"/>
          <a:srcRect r="69070" b="50000"/>
          <a:stretch/>
        </p:blipFill>
        <p:spPr>
          <a:xfrm>
            <a:off x="1417007" y="3572026"/>
            <a:ext cx="471377" cy="495300"/>
          </a:xfrm>
          <a:prstGeom prst="rect">
            <a:avLst/>
          </a:prstGeom>
        </p:spPr>
      </p:pic>
      <p:pic>
        <p:nvPicPr>
          <p:cNvPr id="13" name="Immagine 12">
            <a:extLst>
              <a:ext uri="{FF2B5EF4-FFF2-40B4-BE49-F238E27FC236}">
                <a16:creationId xmlns:a16="http://schemas.microsoft.com/office/drawing/2014/main" id="{3A9727F9-BCD8-471D-9B71-EF3CD544C4B2}"/>
              </a:ext>
            </a:extLst>
          </p:cNvPr>
          <p:cNvPicPr>
            <a:picLocks noChangeAspect="1"/>
          </p:cNvPicPr>
          <p:nvPr/>
        </p:nvPicPr>
        <p:blipFill rotWithShape="1">
          <a:blip r:embed="rId3"/>
          <a:srcRect l="62558" r="6512" b="40967"/>
          <a:stretch/>
        </p:blipFill>
        <p:spPr>
          <a:xfrm>
            <a:off x="1378907" y="5487319"/>
            <a:ext cx="471377" cy="584775"/>
          </a:xfrm>
          <a:prstGeom prst="rect">
            <a:avLst/>
          </a:prstGeom>
        </p:spPr>
      </p:pic>
      <p:pic>
        <p:nvPicPr>
          <p:cNvPr id="14" name="Immagine 13">
            <a:extLst>
              <a:ext uri="{FF2B5EF4-FFF2-40B4-BE49-F238E27FC236}">
                <a16:creationId xmlns:a16="http://schemas.microsoft.com/office/drawing/2014/main" id="{9D1DA52A-3AEB-4C37-9CA1-AA0CEEEF89EF}"/>
              </a:ext>
            </a:extLst>
          </p:cNvPr>
          <p:cNvPicPr>
            <a:picLocks noChangeAspect="1"/>
          </p:cNvPicPr>
          <p:nvPr/>
        </p:nvPicPr>
        <p:blipFill rotWithShape="1">
          <a:blip r:embed="rId3"/>
          <a:srcRect l="31163" r="37907" b="40967"/>
          <a:stretch/>
        </p:blipFill>
        <p:spPr>
          <a:xfrm>
            <a:off x="1378906" y="4210352"/>
            <a:ext cx="471378" cy="584775"/>
          </a:xfrm>
          <a:prstGeom prst="rect">
            <a:avLst/>
          </a:prstGeom>
        </p:spPr>
      </p:pic>
      <p:pic>
        <p:nvPicPr>
          <p:cNvPr id="15" name="Immagine 14">
            <a:extLst>
              <a:ext uri="{FF2B5EF4-FFF2-40B4-BE49-F238E27FC236}">
                <a16:creationId xmlns:a16="http://schemas.microsoft.com/office/drawing/2014/main" id="{CB062CB4-EAB6-4845-84B7-A75481445A97}"/>
              </a:ext>
            </a:extLst>
          </p:cNvPr>
          <p:cNvPicPr>
            <a:picLocks noChangeAspect="1"/>
          </p:cNvPicPr>
          <p:nvPr/>
        </p:nvPicPr>
        <p:blipFill rotWithShape="1">
          <a:blip r:embed="rId3"/>
          <a:srcRect t="48776" r="57907" b="8482"/>
          <a:stretch/>
        </p:blipFill>
        <p:spPr>
          <a:xfrm>
            <a:off x="1409033" y="6138769"/>
            <a:ext cx="641496" cy="423404"/>
          </a:xfrm>
          <a:prstGeom prst="rect">
            <a:avLst/>
          </a:prstGeom>
        </p:spPr>
      </p:pic>
      <p:sp>
        <p:nvSpPr>
          <p:cNvPr id="16" name="CasellaDiTesto 15">
            <a:extLst>
              <a:ext uri="{FF2B5EF4-FFF2-40B4-BE49-F238E27FC236}">
                <a16:creationId xmlns:a16="http://schemas.microsoft.com/office/drawing/2014/main" id="{788207C2-95E0-4AE1-A6A9-FF9F826EB898}"/>
              </a:ext>
            </a:extLst>
          </p:cNvPr>
          <p:cNvSpPr txBox="1"/>
          <p:nvPr/>
        </p:nvSpPr>
        <p:spPr>
          <a:xfrm>
            <a:off x="2050529" y="3702462"/>
            <a:ext cx="5973508" cy="338554"/>
          </a:xfrm>
          <a:prstGeom prst="rect">
            <a:avLst/>
          </a:prstGeom>
          <a:noFill/>
        </p:spPr>
        <p:txBody>
          <a:bodyPr wrap="square" rtlCol="0">
            <a:spAutoFit/>
          </a:bodyPr>
          <a:lstStyle/>
          <a:p>
            <a:r>
              <a:rPr lang="it-IT" sz="1600" dirty="0"/>
              <a:t>Modificare la domanda in bozza</a:t>
            </a:r>
          </a:p>
        </p:txBody>
      </p:sp>
      <p:sp>
        <p:nvSpPr>
          <p:cNvPr id="17" name="CasellaDiTesto 16">
            <a:extLst>
              <a:ext uri="{FF2B5EF4-FFF2-40B4-BE49-F238E27FC236}">
                <a16:creationId xmlns:a16="http://schemas.microsoft.com/office/drawing/2014/main" id="{549DA14F-2AE4-4551-B3E9-E4EAB5CD7676}"/>
              </a:ext>
            </a:extLst>
          </p:cNvPr>
          <p:cNvSpPr txBox="1"/>
          <p:nvPr/>
        </p:nvSpPr>
        <p:spPr>
          <a:xfrm>
            <a:off x="2050529" y="4296311"/>
            <a:ext cx="5973508" cy="338554"/>
          </a:xfrm>
          <a:prstGeom prst="rect">
            <a:avLst/>
          </a:prstGeom>
          <a:noFill/>
        </p:spPr>
        <p:txBody>
          <a:bodyPr wrap="square" rtlCol="0">
            <a:spAutoFit/>
          </a:bodyPr>
          <a:lstStyle/>
          <a:p>
            <a:r>
              <a:rPr lang="it-IT" sz="1600" dirty="0"/>
              <a:t>Eliminare la domanda in bozza</a:t>
            </a:r>
          </a:p>
        </p:txBody>
      </p:sp>
      <p:sp>
        <p:nvSpPr>
          <p:cNvPr id="18" name="CasellaDiTesto 17">
            <a:extLst>
              <a:ext uri="{FF2B5EF4-FFF2-40B4-BE49-F238E27FC236}">
                <a16:creationId xmlns:a16="http://schemas.microsoft.com/office/drawing/2014/main" id="{063C2A72-68E9-44AD-BD07-2B96FD00698B}"/>
              </a:ext>
            </a:extLst>
          </p:cNvPr>
          <p:cNvSpPr txBox="1"/>
          <p:nvPr/>
        </p:nvSpPr>
        <p:spPr>
          <a:xfrm>
            <a:off x="2060054" y="5572661"/>
            <a:ext cx="5973508" cy="338554"/>
          </a:xfrm>
          <a:prstGeom prst="rect">
            <a:avLst/>
          </a:prstGeom>
          <a:noFill/>
        </p:spPr>
        <p:txBody>
          <a:bodyPr wrap="square" rtlCol="0">
            <a:spAutoFit/>
          </a:bodyPr>
          <a:lstStyle/>
          <a:p>
            <a:r>
              <a:rPr lang="it-IT" sz="1600" dirty="0"/>
              <a:t>Stampare la domanda in bozza</a:t>
            </a:r>
          </a:p>
        </p:txBody>
      </p:sp>
      <p:sp>
        <p:nvSpPr>
          <p:cNvPr id="19" name="CasellaDiTesto 18">
            <a:extLst>
              <a:ext uri="{FF2B5EF4-FFF2-40B4-BE49-F238E27FC236}">
                <a16:creationId xmlns:a16="http://schemas.microsoft.com/office/drawing/2014/main" id="{289CF487-F9A3-48E4-A43B-35221D8C9AE9}"/>
              </a:ext>
            </a:extLst>
          </p:cNvPr>
          <p:cNvSpPr txBox="1"/>
          <p:nvPr/>
        </p:nvSpPr>
        <p:spPr>
          <a:xfrm>
            <a:off x="2050529" y="6191786"/>
            <a:ext cx="5973508" cy="338554"/>
          </a:xfrm>
          <a:prstGeom prst="rect">
            <a:avLst/>
          </a:prstGeom>
          <a:noFill/>
        </p:spPr>
        <p:txBody>
          <a:bodyPr wrap="square" rtlCol="0">
            <a:spAutoFit/>
          </a:bodyPr>
          <a:lstStyle/>
          <a:p>
            <a:r>
              <a:rPr lang="it-IT" sz="1600" dirty="0"/>
              <a:t>Mostrare i dettagli dell’autore della domanda</a:t>
            </a:r>
          </a:p>
        </p:txBody>
      </p:sp>
      <p:pic>
        <p:nvPicPr>
          <p:cNvPr id="20" name="Immagine 19">
            <a:extLst>
              <a:ext uri="{FF2B5EF4-FFF2-40B4-BE49-F238E27FC236}">
                <a16:creationId xmlns:a16="http://schemas.microsoft.com/office/drawing/2014/main" id="{BCA4AA6F-A5D5-419E-9B6A-E9EDAF15296E}"/>
              </a:ext>
            </a:extLst>
          </p:cNvPr>
          <p:cNvPicPr>
            <a:picLocks noChangeAspect="1"/>
          </p:cNvPicPr>
          <p:nvPr/>
        </p:nvPicPr>
        <p:blipFill>
          <a:blip r:embed="rId4"/>
          <a:stretch>
            <a:fillRect/>
          </a:stretch>
        </p:blipFill>
        <p:spPr>
          <a:xfrm>
            <a:off x="1378906" y="4824476"/>
            <a:ext cx="514350" cy="581025"/>
          </a:xfrm>
          <a:prstGeom prst="rect">
            <a:avLst/>
          </a:prstGeom>
        </p:spPr>
      </p:pic>
      <p:sp>
        <p:nvSpPr>
          <p:cNvPr id="21" name="CasellaDiTesto 20">
            <a:extLst>
              <a:ext uri="{FF2B5EF4-FFF2-40B4-BE49-F238E27FC236}">
                <a16:creationId xmlns:a16="http://schemas.microsoft.com/office/drawing/2014/main" id="{225CE1F1-B54A-4A8B-B4D3-6AA99221B452}"/>
              </a:ext>
            </a:extLst>
          </p:cNvPr>
          <p:cNvSpPr txBox="1"/>
          <p:nvPr/>
        </p:nvSpPr>
        <p:spPr>
          <a:xfrm>
            <a:off x="2050529" y="4944011"/>
            <a:ext cx="5973508" cy="338554"/>
          </a:xfrm>
          <a:prstGeom prst="rect">
            <a:avLst/>
          </a:prstGeom>
          <a:noFill/>
        </p:spPr>
        <p:txBody>
          <a:bodyPr wrap="square" rtlCol="0">
            <a:spAutoFit/>
          </a:bodyPr>
          <a:lstStyle/>
          <a:p>
            <a:r>
              <a:rPr lang="it-IT" sz="1600" dirty="0"/>
              <a:t>Visualizzare la domanda inviata</a:t>
            </a:r>
          </a:p>
        </p:txBody>
      </p:sp>
      <p:grpSp>
        <p:nvGrpSpPr>
          <p:cNvPr id="24" name="Gruppo 23">
            <a:extLst>
              <a:ext uri="{FF2B5EF4-FFF2-40B4-BE49-F238E27FC236}">
                <a16:creationId xmlns:a16="http://schemas.microsoft.com/office/drawing/2014/main" id="{58C9FC60-9C54-4586-B190-3C896E85A3F5}"/>
              </a:ext>
            </a:extLst>
          </p:cNvPr>
          <p:cNvGrpSpPr/>
          <p:nvPr/>
        </p:nvGrpSpPr>
        <p:grpSpPr>
          <a:xfrm>
            <a:off x="453431" y="1283374"/>
            <a:ext cx="11228396" cy="1417825"/>
            <a:chOff x="453431" y="1283374"/>
            <a:chExt cx="11228396" cy="1417825"/>
          </a:xfrm>
        </p:grpSpPr>
        <p:pic>
          <p:nvPicPr>
            <p:cNvPr id="22" name="Immagine 21">
              <a:extLst>
                <a:ext uri="{FF2B5EF4-FFF2-40B4-BE49-F238E27FC236}">
                  <a16:creationId xmlns:a16="http://schemas.microsoft.com/office/drawing/2014/main" id="{88F84160-4AA9-4652-AA6D-518F0E679569}"/>
                </a:ext>
              </a:extLst>
            </p:cNvPr>
            <p:cNvPicPr>
              <a:picLocks noChangeAspect="1"/>
            </p:cNvPicPr>
            <p:nvPr/>
          </p:nvPicPr>
          <p:blipFill>
            <a:blip r:embed="rId5"/>
            <a:stretch>
              <a:fillRect/>
            </a:stretch>
          </p:blipFill>
          <p:spPr>
            <a:xfrm>
              <a:off x="510172" y="1357631"/>
              <a:ext cx="11171655" cy="1290230"/>
            </a:xfrm>
            <a:prstGeom prst="rect">
              <a:avLst/>
            </a:prstGeom>
          </p:spPr>
        </p:pic>
        <p:sp>
          <p:nvSpPr>
            <p:cNvPr id="12" name="Rettangolo con angoli arrotondati 11">
              <a:extLst>
                <a:ext uri="{FF2B5EF4-FFF2-40B4-BE49-F238E27FC236}">
                  <a16:creationId xmlns:a16="http://schemas.microsoft.com/office/drawing/2014/main" id="{4FA54A54-3B73-47AD-809E-B3B0E7A5F2CA}"/>
                </a:ext>
              </a:extLst>
            </p:cNvPr>
            <p:cNvSpPr/>
            <p:nvPr/>
          </p:nvSpPr>
          <p:spPr>
            <a:xfrm>
              <a:off x="453431" y="1283374"/>
              <a:ext cx="1396853" cy="1417825"/>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4F14109A-B759-4CC8-8133-3DFAF77A53F8}"/>
                </a:ext>
              </a:extLst>
            </p:cNvPr>
            <p:cNvSpPr/>
            <p:nvPr/>
          </p:nvSpPr>
          <p:spPr>
            <a:xfrm>
              <a:off x="2768453" y="1562845"/>
              <a:ext cx="838200"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a:extLst>
                <a:ext uri="{FF2B5EF4-FFF2-40B4-BE49-F238E27FC236}">
                  <a16:creationId xmlns:a16="http://schemas.microsoft.com/office/drawing/2014/main" id="{BD48D1F3-C441-4224-AB27-6113041B14AB}"/>
                </a:ext>
              </a:extLst>
            </p:cNvPr>
            <p:cNvSpPr/>
            <p:nvPr/>
          </p:nvSpPr>
          <p:spPr>
            <a:xfrm>
              <a:off x="2749403" y="2153395"/>
              <a:ext cx="838200"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60393583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1882</TotalTime>
  <Words>1695</Words>
  <Application>Microsoft Office PowerPoint</Application>
  <PresentationFormat>Widescreen</PresentationFormat>
  <Paragraphs>153</Paragraphs>
  <Slides>25</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25</vt:i4>
      </vt:variant>
    </vt:vector>
  </HeadingPairs>
  <TitlesOfParts>
    <vt:vector size="29"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Halo Jonida</dc:creator>
  <cp:lastModifiedBy>LUCA' Roberta 1777</cp:lastModifiedBy>
  <cp:revision>109</cp:revision>
  <cp:lastPrinted>2020-08-25T13:18:33Z</cp:lastPrinted>
  <dcterms:created xsi:type="dcterms:W3CDTF">2018-08-16T08:24:13Z</dcterms:created>
  <dcterms:modified xsi:type="dcterms:W3CDTF">2020-08-25T13:21:41Z</dcterms:modified>
</cp:coreProperties>
</file>